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5"/>
  </p:notesMasterIdLst>
  <p:sldIdLst>
    <p:sldId id="256" r:id="rId2"/>
    <p:sldId id="269" r:id="rId3"/>
    <p:sldId id="270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57" r:id="rId13"/>
    <p:sldId id="258" r:id="rId14"/>
    <p:sldId id="261" r:id="rId15"/>
    <p:sldId id="262" r:id="rId16"/>
    <p:sldId id="263" r:id="rId17"/>
    <p:sldId id="260" r:id="rId18"/>
    <p:sldId id="267" r:id="rId19"/>
    <p:sldId id="265" r:id="rId20"/>
    <p:sldId id="282" r:id="rId21"/>
    <p:sldId id="283" r:id="rId22"/>
    <p:sldId id="284" r:id="rId23"/>
    <p:sldId id="285" r:id="rId24"/>
    <p:sldId id="286" r:id="rId25"/>
    <p:sldId id="288" r:id="rId26"/>
    <p:sldId id="291" r:id="rId27"/>
    <p:sldId id="266" r:id="rId28"/>
    <p:sldId id="280" r:id="rId29"/>
    <p:sldId id="281" r:id="rId30"/>
    <p:sldId id="279" r:id="rId31"/>
    <p:sldId id="264" r:id="rId32"/>
    <p:sldId id="289" r:id="rId33"/>
    <p:sldId id="290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5060879122961616E-2"/>
          <c:y val="6.1690811780200083E-2"/>
          <c:w val="0.93469167176230572"/>
          <c:h val="0.6800604439866976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48 %       Исходные диагностические данные 2010-2011 г.</c:v>
                </c:pt>
                <c:pt idx="1">
                  <c:v>65 %    Промежуточный результат  2011-2012 г.</c:v>
                </c:pt>
                <c:pt idx="2">
                  <c:v>100 %      Ожидаемый результат  2013-2014 г.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0.48000000000000032</c:v>
                </c:pt>
                <c:pt idx="1">
                  <c:v>0.65000000000000246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5771008"/>
        <c:axId val="33685504"/>
      </c:barChart>
      <c:catAx>
        <c:axId val="25771008"/>
        <c:scaling>
          <c:orientation val="minMax"/>
        </c:scaling>
        <c:delete val="0"/>
        <c:axPos val="b"/>
        <c:majorTickMark val="out"/>
        <c:minorTickMark val="none"/>
        <c:tickLblPos val="nextTo"/>
        <c:crossAx val="33685504"/>
        <c:crosses val="autoZero"/>
        <c:auto val="1"/>
        <c:lblAlgn val="ctr"/>
        <c:lblOffset val="100"/>
        <c:noMultiLvlLbl val="0"/>
      </c:catAx>
      <c:valAx>
        <c:axId val="33685504"/>
        <c:scaling>
          <c:orientation val="minMax"/>
        </c:scaling>
        <c:delete val="1"/>
        <c:axPos val="l"/>
        <c:majorGridlines/>
        <c:numFmt formatCode="0%" sourceLinked="1"/>
        <c:majorTickMark val="out"/>
        <c:minorTickMark val="none"/>
        <c:tickLblPos val="nextTo"/>
        <c:crossAx val="2577100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6955EB-1EA6-4E0A-BAEC-4E9174273EAD}" type="datetimeFigureOut">
              <a:rPr lang="ru-RU" smtClean="0"/>
              <a:pPr/>
              <a:t>22.01.2015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26ED1E-DE92-47A4-B311-33AE6D7AC69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43568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6ED1E-DE92-47A4-B311-33AE6D7AC699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C361C-6D70-40DF-813D-A78FF625695B}" type="datetimeFigureOut">
              <a:rPr lang="ru-RU" smtClean="0"/>
              <a:pPr/>
              <a:t>22.01.2015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08C62704-AA8C-4160-9E7D-70E06FC6227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C361C-6D70-40DF-813D-A78FF625695B}" type="datetimeFigureOut">
              <a:rPr lang="ru-RU" smtClean="0"/>
              <a:pPr/>
              <a:t>22.01.2015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62704-AA8C-4160-9E7D-70E06FC622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C361C-6D70-40DF-813D-A78FF625695B}" type="datetimeFigureOut">
              <a:rPr lang="ru-RU" smtClean="0"/>
              <a:pPr/>
              <a:t>22.01.2015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62704-AA8C-4160-9E7D-70E06FC622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C361C-6D70-40DF-813D-A78FF625695B}" type="datetimeFigureOut">
              <a:rPr lang="ru-RU" smtClean="0"/>
              <a:pPr/>
              <a:t>22.01.2015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62704-AA8C-4160-9E7D-70E06FC6227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C361C-6D70-40DF-813D-A78FF625695B}" type="datetimeFigureOut">
              <a:rPr lang="ru-RU" smtClean="0"/>
              <a:pPr/>
              <a:t>22.01.2015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08C62704-AA8C-4160-9E7D-70E06FC622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C361C-6D70-40DF-813D-A78FF625695B}" type="datetimeFigureOut">
              <a:rPr lang="ru-RU" smtClean="0"/>
              <a:pPr/>
              <a:t>22.01.2015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62704-AA8C-4160-9E7D-70E06FC6227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C361C-6D70-40DF-813D-A78FF625695B}" type="datetimeFigureOut">
              <a:rPr lang="ru-RU" smtClean="0"/>
              <a:pPr/>
              <a:t>22.01.2015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62704-AA8C-4160-9E7D-70E06FC6227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C361C-6D70-40DF-813D-A78FF625695B}" type="datetimeFigureOut">
              <a:rPr lang="ru-RU" smtClean="0"/>
              <a:pPr/>
              <a:t>22.01.2015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62704-AA8C-4160-9E7D-70E06FC622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C361C-6D70-40DF-813D-A78FF625695B}" type="datetimeFigureOut">
              <a:rPr lang="ru-RU" smtClean="0"/>
              <a:pPr/>
              <a:t>22.01.2015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62704-AA8C-4160-9E7D-70E06FC622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C361C-6D70-40DF-813D-A78FF625695B}" type="datetimeFigureOut">
              <a:rPr lang="ru-RU" smtClean="0"/>
              <a:pPr/>
              <a:t>22.01.2015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62704-AA8C-4160-9E7D-70E06FC6227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C361C-6D70-40DF-813D-A78FF625695B}" type="datetimeFigureOut">
              <a:rPr lang="ru-RU" smtClean="0"/>
              <a:pPr/>
              <a:t>22.01.2015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08C62704-AA8C-4160-9E7D-70E06FC6227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  <p:transition spd="med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3BC361C-6D70-40DF-813D-A78FF625695B}" type="datetimeFigureOut">
              <a:rPr lang="ru-RU" smtClean="0"/>
              <a:pPr/>
              <a:t>22.01.2015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08C62704-AA8C-4160-9E7D-70E06FC6227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>
    <p:wipe dir="d"/>
  </p:transition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10" Type="http://schemas.openxmlformats.org/officeDocument/2006/relationships/image" Target="../media/image37.jpeg"/><Relationship Id="rId4" Type="http://schemas.openxmlformats.org/officeDocument/2006/relationships/image" Target="../media/image31.jpeg"/><Relationship Id="rId9" Type="http://schemas.openxmlformats.org/officeDocument/2006/relationships/image" Target="../media/image36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eleoperator.ru/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85852" y="5000636"/>
            <a:ext cx="6400800" cy="1600200"/>
          </a:xfrm>
        </p:spPr>
        <p:txBody>
          <a:bodyPr/>
          <a:lstStyle/>
          <a:p>
            <a:r>
              <a:rPr lang="ru-RU" sz="2800" dirty="0" err="1" smtClean="0"/>
              <a:t>Костырко</a:t>
            </a:r>
            <a:r>
              <a:rPr lang="ru-RU" sz="2800" dirty="0" smtClean="0"/>
              <a:t> Светлана Николаевна</a:t>
            </a:r>
          </a:p>
          <a:p>
            <a:r>
              <a:rPr lang="ru-RU" sz="2800" dirty="0" smtClean="0"/>
              <a:t>учитель начальных классов </a:t>
            </a:r>
          </a:p>
          <a:p>
            <a:r>
              <a:rPr lang="ru-RU" sz="2800" dirty="0" smtClean="0"/>
              <a:t>МАОУ СОШ №2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1500174"/>
            <a:ext cx="8229600" cy="200026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Проектная деятельность по предмету «Окружающий мир»</a:t>
            </a:r>
            <a:b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 урочное и внеурочное время </a:t>
            </a:r>
            <a:b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dirty="0" smtClean="0"/>
              <a:t>Результативность овладения умениями и навыками проектной деятельности</a:t>
            </a:r>
            <a:endParaRPr lang="ru-RU" sz="3200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263525" y="1598613"/>
          <a:ext cx="7386638" cy="44973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075" y="227012"/>
            <a:ext cx="7477125" cy="1844665"/>
          </a:xfrm>
        </p:spPr>
        <p:txBody>
          <a:bodyPr/>
          <a:lstStyle/>
          <a:p>
            <a:pPr algn="ctr"/>
            <a:r>
              <a:rPr lang="ru-RU" sz="2400" dirty="0" smtClean="0"/>
              <a:t>Бойко Никита стал лауреатом школьного НОУ «Эврика» и призером (3 место) районного конкурса </a:t>
            </a:r>
            <a:br>
              <a:rPr lang="ru-RU" sz="2400" dirty="0" smtClean="0"/>
            </a:br>
            <a:r>
              <a:rPr lang="ru-RU" sz="2400" dirty="0" smtClean="0"/>
              <a:t>«Семейные экологические проекты»</a:t>
            </a:r>
            <a:br>
              <a:rPr lang="ru-RU" sz="2400" dirty="0" smtClean="0"/>
            </a:br>
            <a:r>
              <a:rPr lang="ru-RU" sz="2400" dirty="0" smtClean="0"/>
              <a:t> </a:t>
            </a:r>
            <a:endParaRPr lang="ru-RU" sz="2400" dirty="0"/>
          </a:p>
        </p:txBody>
      </p:sp>
      <p:pic>
        <p:nvPicPr>
          <p:cNvPr id="8194" name="Picture 2" descr="H:\Бойко Никита 2 класс СОШ №2\фото исследований\DSC0143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8662" y="2143116"/>
            <a:ext cx="5996516" cy="449738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0"/>
            <a:ext cx="7772400" cy="785794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Тема:</a:t>
            </a:r>
            <a:r>
              <a:rPr lang="ru-RU" b="1" dirty="0" smtClean="0">
                <a:solidFill>
                  <a:srgbClr val="0070C0"/>
                </a:solidFill>
              </a:rPr>
              <a:t> </a:t>
            </a:r>
            <a:r>
              <a:rPr lang="ru-RU" dirty="0" smtClean="0">
                <a:solidFill>
                  <a:srgbClr val="0070C0"/>
                </a:solidFill>
              </a:rPr>
              <a:t>Свойства воздуха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914400" y="642918"/>
            <a:ext cx="7772400" cy="5376882"/>
          </a:xfrm>
        </p:spPr>
        <p:txBody>
          <a:bodyPr>
            <a:normAutofit lnSpcReduction="10000"/>
          </a:bodyPr>
          <a:lstStyle/>
          <a:p>
            <a:r>
              <a:rPr lang="ru-RU" sz="2800" b="1" dirty="0" smtClean="0"/>
              <a:t>Цель проекта:</a:t>
            </a:r>
            <a:r>
              <a:rPr lang="ru-RU" sz="2800" dirty="0" smtClean="0"/>
              <a:t> </a:t>
            </a:r>
          </a:p>
          <a:p>
            <a:pPr>
              <a:buNone/>
            </a:pPr>
            <a:r>
              <a:rPr lang="ru-RU" sz="2800" b="1" i="1" dirty="0" smtClean="0">
                <a:solidFill>
                  <a:srgbClr val="0070C0"/>
                </a:solidFill>
              </a:rPr>
              <a:t>Экспериментальное выявление свойств воздуха</a:t>
            </a:r>
            <a:endParaRPr lang="ru-RU" sz="2800" dirty="0" smtClean="0">
              <a:solidFill>
                <a:srgbClr val="0070C0"/>
              </a:solidFill>
            </a:endParaRPr>
          </a:p>
          <a:p>
            <a:r>
              <a:rPr lang="ru-RU" sz="2800" b="1" dirty="0" smtClean="0"/>
              <a:t>Задачи:</a:t>
            </a:r>
          </a:p>
          <a:p>
            <a:pPr>
              <a:buNone/>
            </a:pPr>
            <a:r>
              <a:rPr lang="ru-RU" sz="2800" b="1" dirty="0" smtClean="0"/>
              <a:t>    </a:t>
            </a:r>
            <a:r>
              <a:rPr lang="ru-RU" sz="2800" b="1" dirty="0" smtClean="0">
                <a:solidFill>
                  <a:srgbClr val="0070C0"/>
                </a:solidFill>
              </a:rPr>
              <a:t>с помощью опытов доказать, что воздух занимает пространство, его можно сжать, взвесить, при нагревании воздух расширяется, а охлаждении сжимается, теплый воздух легче холодного, дать знания о практическом применении этих свойств человеком</a:t>
            </a:r>
            <a:endParaRPr lang="ru-RU" sz="2800" dirty="0" smtClean="0">
              <a:solidFill>
                <a:srgbClr val="0070C0"/>
              </a:solidFill>
            </a:endParaRPr>
          </a:p>
          <a:p>
            <a:r>
              <a:rPr lang="ru-RU" sz="2800" b="1" dirty="0" smtClean="0"/>
              <a:t>Сроки проведения:</a:t>
            </a:r>
            <a:r>
              <a:rPr lang="ru-RU" sz="2800" dirty="0" smtClean="0"/>
              <a:t> </a:t>
            </a:r>
            <a:r>
              <a:rPr lang="ru-RU" sz="2800" dirty="0" smtClean="0">
                <a:solidFill>
                  <a:srgbClr val="0070C0"/>
                </a:solidFill>
              </a:rPr>
              <a:t>6 недель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План проведения проекта:</a:t>
            </a:r>
            <a:r>
              <a:rPr lang="ru-RU" dirty="0" smtClean="0">
                <a:solidFill>
                  <a:srgbClr val="0070C0"/>
                </a:solidFill>
              </a:rPr>
              <a:t/>
            </a:r>
            <a:br>
              <a:rPr lang="ru-RU" dirty="0" smtClean="0">
                <a:solidFill>
                  <a:srgbClr val="0070C0"/>
                </a:solidFill>
              </a:rPr>
            </a:b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914400" y="1142984"/>
            <a:ext cx="7772400" cy="5357850"/>
          </a:xfrm>
        </p:spPr>
        <p:txBody>
          <a:bodyPr>
            <a:normAutofit fontScale="47500" lnSpcReduction="20000"/>
          </a:bodyPr>
          <a:lstStyle/>
          <a:p>
            <a:pPr lvl="0">
              <a:lnSpc>
                <a:spcPct val="120000"/>
              </a:lnSpc>
            </a:pPr>
            <a:r>
              <a:rPr lang="ru-RU" sz="4400" b="1" dirty="0" smtClean="0"/>
              <a:t>Ознакомиться с алгоритмом проведения опытов и экспериментов в учебнике с.104-110</a:t>
            </a:r>
          </a:p>
          <a:p>
            <a:pPr lvl="0">
              <a:lnSpc>
                <a:spcPct val="120000"/>
              </a:lnSpc>
            </a:pPr>
            <a:r>
              <a:rPr lang="ru-RU" sz="4400" b="1" dirty="0" smtClean="0"/>
              <a:t>Ознакомиться с материалом в Хрестоматии с. 61-68</a:t>
            </a:r>
          </a:p>
          <a:p>
            <a:pPr lvl="0">
              <a:lnSpc>
                <a:spcPct val="120000"/>
              </a:lnSpc>
            </a:pPr>
            <a:r>
              <a:rPr lang="ru-RU" sz="4400" b="1" dirty="0" smtClean="0"/>
              <a:t>Поэтапно  в группе,  индивидуально и коллективно провести опыты.</a:t>
            </a:r>
          </a:p>
          <a:p>
            <a:pPr lvl="0">
              <a:lnSpc>
                <a:spcPct val="120000"/>
              </a:lnSpc>
            </a:pPr>
            <a:r>
              <a:rPr lang="ru-RU" sz="4400" b="1" dirty="0" smtClean="0"/>
              <a:t>Фиксировать  данные  наблюдений  в  тетрадь для самостоятельной работы №1</a:t>
            </a:r>
          </a:p>
          <a:p>
            <a:pPr lvl="0">
              <a:lnSpc>
                <a:spcPct val="120000"/>
              </a:lnSpc>
            </a:pPr>
            <a:r>
              <a:rPr lang="ru-RU" sz="4400" b="1" dirty="0" smtClean="0"/>
              <a:t>Анализировать  промежуточные  результаты,  обращаться  к  взрослым за  необходимыми  разъяснениями, находить материал в библиотеке, интернете.</a:t>
            </a:r>
          </a:p>
          <a:p>
            <a:pPr lvl="0">
              <a:lnSpc>
                <a:spcPct val="120000"/>
              </a:lnSpc>
            </a:pPr>
            <a:r>
              <a:rPr lang="ru-RU" sz="4400" b="1" dirty="0" smtClean="0"/>
              <a:t>Вносить  коррективы по  рекомендации  взрослых.</a:t>
            </a:r>
          </a:p>
          <a:p>
            <a:pPr lvl="0">
              <a:lnSpc>
                <a:spcPct val="120000"/>
              </a:lnSpc>
            </a:pPr>
            <a:r>
              <a:rPr lang="ru-RU" sz="4400" b="1" dirty="0" smtClean="0"/>
              <a:t>Получить  конечный  результат.</a:t>
            </a:r>
          </a:p>
          <a:p>
            <a:pPr>
              <a:lnSpc>
                <a:spcPct val="120000"/>
              </a:lnSpc>
              <a:buNone/>
            </a:pPr>
            <a:r>
              <a:rPr lang="ru-RU" sz="4400" b="1" dirty="0" smtClean="0"/>
              <a:t>	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+mn-lt"/>
              </a:rPr>
              <a:t>Опыт 1</a:t>
            </a:r>
            <a:endParaRPr lang="ru-RU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1447800"/>
            <a:ext cx="4377720" cy="4572000"/>
          </a:xfrm>
        </p:spPr>
        <p:txBody>
          <a:bodyPr>
            <a:normAutofit fontScale="85000" lnSpcReduction="10000"/>
          </a:bodyPr>
          <a:lstStyle/>
          <a:p>
            <a:pPr>
              <a:buFont typeface="Wingdings" pitchFamily="2" charset="2"/>
              <a:buChar char="§"/>
            </a:pPr>
            <a:r>
              <a:rPr lang="ru-RU" sz="2800" b="1" dirty="0" smtClean="0"/>
              <a:t>Помашите ладошками около лица. </a:t>
            </a:r>
          </a:p>
          <a:p>
            <a:pPr>
              <a:buFontTx/>
              <a:buNone/>
            </a:pPr>
            <a:r>
              <a:rPr lang="ru-RU" sz="2800" b="1" dirty="0" smtClean="0"/>
              <a:t>Мы ощущаем легкий ветерок – это </a:t>
            </a:r>
          </a:p>
          <a:p>
            <a:pPr>
              <a:buFontTx/>
              <a:buNone/>
            </a:pPr>
            <a:r>
              <a:rPr lang="ru-RU" sz="2800" b="1" dirty="0" smtClean="0"/>
              <a:t>движение воздуха.</a:t>
            </a:r>
          </a:p>
          <a:p>
            <a:pPr>
              <a:buNone/>
            </a:pPr>
            <a:endParaRPr lang="ru-RU" sz="2800" b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ru-RU" sz="2800" b="1" dirty="0" smtClean="0">
                <a:solidFill>
                  <a:srgbClr val="FF0000"/>
                </a:solidFill>
              </a:rPr>
              <a:t>Вывод: </a:t>
            </a:r>
            <a:r>
              <a:rPr lang="ru-RU" sz="2800" b="1" dirty="0" smtClean="0">
                <a:solidFill>
                  <a:srgbClr val="0070C0"/>
                </a:solidFill>
              </a:rPr>
              <a:t>воздух всегда вокруг нас, но мы его не видим.</a:t>
            </a:r>
          </a:p>
          <a:p>
            <a:pPr>
              <a:buNone/>
            </a:pPr>
            <a:endParaRPr lang="ru-RU" sz="2800" b="1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ru-RU" sz="2800" b="1" dirty="0" smtClean="0">
                <a:solidFill>
                  <a:srgbClr val="0070C0"/>
                </a:solidFill>
              </a:rPr>
              <a:t>Свойства воздуха: </a:t>
            </a:r>
            <a:r>
              <a:rPr lang="ru-RU" sz="2800" b="1" dirty="0" smtClean="0">
                <a:solidFill>
                  <a:srgbClr val="FF0000"/>
                </a:solidFill>
              </a:rPr>
              <a:t>бесцветный, прозрачный.</a:t>
            </a:r>
            <a:endParaRPr lang="ru-RU" sz="2800" b="1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ru-RU" sz="2800" b="1" dirty="0">
              <a:solidFill>
                <a:srgbClr val="0070C0"/>
              </a:solidFill>
            </a:endParaRPr>
          </a:p>
        </p:txBody>
      </p:sp>
      <p:pic>
        <p:nvPicPr>
          <p:cNvPr id="5" name="Содержимое 4" descr="C:\Documents and Settings\User.HOME-DC24516714\Рабочий стол\декабрь 3-б\DSC04337.JPG"/>
          <p:cNvPicPr>
            <a:picLocks noGrp="1"/>
          </p:cNvPicPr>
          <p:nvPr>
            <p:ph sz="quarter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3950" y="2483908"/>
            <a:ext cx="3749675" cy="2499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Опыт 2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5014922" cy="457200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  <a:buFont typeface="Wingdings" pitchFamily="2" charset="2"/>
              <a:buChar char="§"/>
            </a:pPr>
            <a:r>
              <a:rPr lang="ru-RU" sz="2800" b="1" dirty="0" smtClean="0"/>
              <a:t>Опусти в стакан с водой кусочек мела. Что ты наблюдаешь? К поверхности воды поднимаются пузырьки. Откуда они появились? Когда тело опускают в воду, она вытесняет воздух из всех щелей и отверстий, которые он занимал. В форме пузырьков воздух стремится к поверхности воды. </a:t>
            </a:r>
            <a:endParaRPr lang="ru-RU" b="1" dirty="0" smtClean="0"/>
          </a:p>
          <a:p>
            <a:pPr>
              <a:lnSpc>
                <a:spcPct val="120000"/>
              </a:lnSpc>
              <a:buNone/>
            </a:pPr>
            <a:endParaRPr lang="ru-RU" b="1" dirty="0" smtClean="0">
              <a:solidFill>
                <a:srgbClr val="FF0000"/>
              </a:solidFill>
            </a:endParaRPr>
          </a:p>
          <a:p>
            <a:pPr>
              <a:lnSpc>
                <a:spcPct val="120000"/>
              </a:lnSpc>
              <a:buNone/>
            </a:pPr>
            <a:r>
              <a:rPr lang="ru-RU" b="1" dirty="0" smtClean="0">
                <a:solidFill>
                  <a:srgbClr val="FF0000"/>
                </a:solidFill>
              </a:rPr>
              <a:t>Вывод: </a:t>
            </a:r>
            <a:r>
              <a:rPr lang="ru-RU" b="1" dirty="0" smtClean="0">
                <a:solidFill>
                  <a:srgbClr val="0070C0"/>
                </a:solidFill>
              </a:rPr>
              <a:t>Воздух есть  в воде.</a:t>
            </a:r>
          </a:p>
        </p:txBody>
      </p:sp>
      <p:pic>
        <p:nvPicPr>
          <p:cNvPr id="6" name="Содержимое 5" descr="C:\Users\Светлана\Desktop\декабрь 3-б\DSC04373.JPG"/>
          <p:cNvPicPr>
            <a:picLocks noGrp="1"/>
          </p:cNvPicPr>
          <p:nvPr>
            <p:ph sz="quarter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5168292" y="2118331"/>
            <a:ext cx="4357718" cy="3121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Опыт 3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1285860"/>
            <a:ext cx="5286412" cy="5072098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  <a:buFont typeface="Wingdings" pitchFamily="2" charset="2"/>
              <a:buChar char="§"/>
            </a:pPr>
            <a:r>
              <a:rPr lang="ru-RU" sz="2800" b="1" dirty="0" smtClean="0"/>
              <a:t> Возьмём пустой стакан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ru-RU" sz="2800" b="1" dirty="0" smtClean="0"/>
              <a:t>      опустим его в воду. Почувствовали легкое сопротивление? Увидели, что вода не может заполнить стакан? Не вынимая стакана из воды , слегка наклоним его.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ru-RU" sz="2800" b="1" dirty="0" smtClean="0"/>
              <a:t>      Мы увидим, что из стакана вышел воздушный пузырь. Это вода вытесняет воздух. </a:t>
            </a:r>
          </a:p>
          <a:p>
            <a:pPr algn="ctr">
              <a:lnSpc>
                <a:spcPct val="120000"/>
              </a:lnSpc>
              <a:buFontTx/>
              <a:buNone/>
            </a:pPr>
            <a:r>
              <a:rPr lang="ru-RU" sz="2800" b="1" dirty="0" smtClean="0">
                <a:solidFill>
                  <a:srgbClr val="FF0000"/>
                </a:solidFill>
              </a:rPr>
              <a:t>Вывод: </a:t>
            </a:r>
            <a:r>
              <a:rPr lang="ru-RU" sz="2800" b="1" dirty="0" smtClean="0">
                <a:solidFill>
                  <a:srgbClr val="0070C0"/>
                </a:solidFill>
              </a:rPr>
              <a:t>большинство предметов, которые </a:t>
            </a:r>
          </a:p>
          <a:p>
            <a:pPr algn="ctr">
              <a:lnSpc>
                <a:spcPct val="120000"/>
              </a:lnSpc>
              <a:buFontTx/>
              <a:buNone/>
            </a:pPr>
            <a:r>
              <a:rPr lang="ru-RU" sz="2800" b="1" dirty="0" smtClean="0">
                <a:solidFill>
                  <a:srgbClr val="0070C0"/>
                </a:solidFill>
              </a:rPr>
              <a:t>выглядят пустыми, на самом деле </a:t>
            </a:r>
          </a:p>
          <a:p>
            <a:pPr algn="ctr">
              <a:lnSpc>
                <a:spcPct val="120000"/>
              </a:lnSpc>
              <a:buFontTx/>
              <a:buNone/>
            </a:pPr>
            <a:r>
              <a:rPr lang="ru-RU" sz="2800" b="1" dirty="0" smtClean="0">
                <a:solidFill>
                  <a:srgbClr val="0070C0"/>
                </a:solidFill>
              </a:rPr>
              <a:t>заполнены  воздухом.</a:t>
            </a:r>
          </a:p>
          <a:p>
            <a:pPr>
              <a:lnSpc>
                <a:spcPct val="120000"/>
              </a:lnSpc>
              <a:buFontTx/>
              <a:buNone/>
            </a:pPr>
            <a:endParaRPr lang="ru-RU" sz="2800" b="1" dirty="0" smtClean="0">
              <a:solidFill>
                <a:srgbClr val="0070C0"/>
              </a:solidFill>
            </a:endParaRPr>
          </a:p>
          <a:p>
            <a:pPr>
              <a:lnSpc>
                <a:spcPct val="120000"/>
              </a:lnSpc>
              <a:buNone/>
            </a:pPr>
            <a:r>
              <a:rPr lang="ru-RU" sz="2800" b="1" dirty="0" smtClean="0">
                <a:solidFill>
                  <a:srgbClr val="0070C0"/>
                </a:solidFill>
              </a:rPr>
              <a:t>Свойства воздуха:</a:t>
            </a:r>
          </a:p>
          <a:p>
            <a:pPr>
              <a:lnSpc>
                <a:spcPct val="120000"/>
              </a:lnSpc>
              <a:buNone/>
            </a:pPr>
            <a:r>
              <a:rPr lang="ru-RU" sz="2800" b="1" dirty="0" smtClean="0">
                <a:solidFill>
                  <a:srgbClr val="FF0000"/>
                </a:solidFill>
              </a:rPr>
              <a:t>бесцветный, прозрачный.</a:t>
            </a:r>
            <a:endParaRPr lang="ru-RU" sz="2800" b="1" dirty="0" smtClean="0">
              <a:solidFill>
                <a:srgbClr val="0070C0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endParaRPr lang="ru-RU" sz="2800" b="1" dirty="0" smtClean="0">
              <a:solidFill>
                <a:srgbClr val="0070C0"/>
              </a:solidFill>
            </a:endParaRPr>
          </a:p>
          <a:p>
            <a:endParaRPr lang="ru-RU" dirty="0"/>
          </a:p>
        </p:txBody>
      </p:sp>
      <p:pic>
        <p:nvPicPr>
          <p:cNvPr id="5" name="Содержимое 4" descr="C:\Documents and Settings\User.HOME-DC24516714\Рабочий стол\декабрь 3-б\DSC04349.JPG"/>
          <p:cNvPicPr>
            <a:picLocks noGrp="1"/>
          </p:cNvPicPr>
          <p:nvPr>
            <p:ph sz="quarter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29256" y="3500438"/>
            <a:ext cx="3111500" cy="2074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Documents and Settings\User.HOME-DC24516714\Рабочий стол\декабрь 3-б\DSC04344.JP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0694" y="1142984"/>
            <a:ext cx="3000396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 </a:t>
            </a:r>
            <a:r>
              <a:rPr lang="ru-RU" b="1" dirty="0" smtClean="0">
                <a:solidFill>
                  <a:srgbClr val="0070C0"/>
                </a:solidFill>
              </a:rPr>
              <a:t>Воздух – это не просто газ, это смесь газов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487" t="3512" r="2376" b="9711"/>
          <a:stretch>
            <a:fillRect/>
          </a:stretch>
        </p:blipFill>
        <p:spPr bwMode="auto">
          <a:xfrm>
            <a:off x="1931304" y="1750078"/>
            <a:ext cx="5738592" cy="3967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500166" y="6215082"/>
            <a:ext cx="62865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Segoe Script" pitchFamily="34" charset="0"/>
              </a:rPr>
              <a:t>«Газ» в переводе с греческого означает </a:t>
            </a:r>
            <a:r>
              <a:rPr lang="ru-RU" b="1" u="sng" dirty="0" smtClean="0">
                <a:solidFill>
                  <a:srgbClr val="FF0000"/>
                </a:solidFill>
                <a:latin typeface="Segoe Script" pitchFamily="34" charset="0"/>
              </a:rPr>
              <a:t>хаос</a:t>
            </a:r>
            <a:r>
              <a:rPr lang="ru-RU" b="1" dirty="0" smtClean="0">
                <a:solidFill>
                  <a:srgbClr val="FF0000"/>
                </a:solidFill>
                <a:latin typeface="Segoe Script" pitchFamily="34" charset="0"/>
              </a:rPr>
              <a:t>.</a:t>
            </a:r>
            <a:endParaRPr lang="ru-RU" b="1" dirty="0">
              <a:solidFill>
                <a:srgbClr val="FF0000"/>
              </a:solidFill>
              <a:latin typeface="Segoe Script" pitchFamily="34" charset="0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Опыт 4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 smtClean="0"/>
              <a:t>Если зажечь свечу, она будет гореть. Но если свечу накрыть стаканом, то она вскоре погаснет.</a:t>
            </a:r>
          </a:p>
          <a:p>
            <a:endParaRPr lang="ru-RU" b="1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lnSpc>
                <a:spcPct val="80000"/>
              </a:lnSpc>
              <a:buFontTx/>
              <a:buNone/>
            </a:pPr>
            <a:endParaRPr lang="ru-RU" sz="2400" b="1" dirty="0" smtClean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endParaRPr lang="ru-RU" sz="2400" b="1" dirty="0" smtClean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endParaRPr lang="ru-RU" sz="2400" b="1" dirty="0" smtClean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endParaRPr lang="ru-RU" sz="2400" b="1" dirty="0" smtClean="0">
              <a:solidFill>
                <a:srgbClr val="FF0000"/>
              </a:solidFill>
            </a:endParaRP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Вывод: </a:t>
            </a:r>
            <a:r>
              <a:rPr lang="ru-RU" sz="2400" b="1" dirty="0" smtClean="0">
                <a:solidFill>
                  <a:srgbClr val="0070C0"/>
                </a:solidFill>
              </a:rPr>
              <a:t>При горении, как и при дыхании   расходуется кислород.</a:t>
            </a:r>
          </a:p>
          <a:p>
            <a:endParaRPr lang="ru-RU" dirty="0"/>
          </a:p>
        </p:txBody>
      </p:sp>
      <p:pic>
        <p:nvPicPr>
          <p:cNvPr id="4" name="Рисунок 3" descr="C:\Documents and Settings\User.HOME-DC24516714\Рабочий стол\декабрь 3-б\DSC04332.JP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0100" y="2786058"/>
            <a:ext cx="3076488" cy="2052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Documents and Settings\User.HOME-DC24516714\Рабочий стол\декабрь 3-б\DSC04333.JP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6314" y="2786058"/>
            <a:ext cx="3174646" cy="2022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Опыт 5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1447800"/>
            <a:ext cx="4306282" cy="4572000"/>
          </a:xfrm>
        </p:spPr>
        <p:txBody>
          <a:bodyPr>
            <a:normAutofit fontScale="92500"/>
          </a:bodyPr>
          <a:lstStyle/>
          <a:p>
            <a:r>
              <a:rPr lang="ru-RU" b="1" dirty="0" smtClean="0"/>
              <a:t>Плотно прикройте пальцем левой руки отверстие велосипедного насоса, а правой рукой нажми на поршень. Не убирая пальца от отверстия, отпускай поршень. Что ты чувствуешь и видишь?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Вывод: </a:t>
            </a:r>
            <a:r>
              <a:rPr lang="ru-RU" b="1" dirty="0" smtClean="0">
                <a:solidFill>
                  <a:srgbClr val="0070C0"/>
                </a:solidFill>
              </a:rPr>
              <a:t>Воздух можно сжать и он обладает упругостью.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5" name="Содержимое 4" descr="C:\Documents and Settings\User.HOME-DC24516714\Рабочий стол\декабрь 3-б\DSC04363.JPG"/>
          <p:cNvPicPr>
            <a:picLocks noGrp="1"/>
          </p:cNvPicPr>
          <p:nvPr>
            <p:ph sz="quarter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628" y="3429000"/>
            <a:ext cx="3606799" cy="2499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Documents and Settings\User.HOME-DC24516714\Рабочий стол\декабрь 3-б\DSC04362.JP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9190" y="857232"/>
            <a:ext cx="3643338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Проект «Чудеса природы»</a:t>
            </a:r>
            <a:endParaRPr lang="ru-RU" dirty="0"/>
          </a:p>
        </p:txBody>
      </p:sp>
      <p:pic>
        <p:nvPicPr>
          <p:cNvPr id="6146" name="Picture 2" descr="C:\Documents and Settings\User.HOME-DC24516714\Мои документы\Светлана\классное фото 2010-2014\октябрь 2010\DSC0042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85852" y="1714488"/>
            <a:ext cx="7000924" cy="466363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Опыт 6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1447800"/>
            <a:ext cx="4429156" cy="4572000"/>
          </a:xfrm>
        </p:spPr>
        <p:txBody>
          <a:bodyPr>
            <a:normAutofit lnSpcReduction="10000"/>
          </a:bodyPr>
          <a:lstStyle/>
          <a:p>
            <a:r>
              <a:rPr lang="ru-RU" b="1" dirty="0" smtClean="0"/>
              <a:t>Постарайся взвесить воздух с помощью самодельных весов.</a:t>
            </a:r>
          </a:p>
          <a:p>
            <a:endParaRPr lang="ru-RU" b="1" dirty="0" smtClean="0"/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Вывод: </a:t>
            </a:r>
            <a:r>
              <a:rPr lang="ru-RU" b="1" dirty="0" smtClean="0">
                <a:solidFill>
                  <a:srgbClr val="0070C0"/>
                </a:solidFill>
              </a:rPr>
              <a:t>Палочка наклоняется в сторону надутого шарика. Воздух, наполнивший шарик, делает его тяжелее. Значит, </a:t>
            </a:r>
            <a:r>
              <a:rPr lang="ru-RU" b="1" dirty="0" smtClean="0">
                <a:solidFill>
                  <a:srgbClr val="FF0000"/>
                </a:solidFill>
              </a:rPr>
              <a:t>воздух можно взвесить.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5" name="Содержимое 4" descr="C:\Documents and Settings\User.HOME-DC24516714\Рабочий стол\декабрь 3-б\DSC04371.JPG"/>
          <p:cNvPicPr>
            <a:picLocks noGrp="1"/>
          </p:cNvPicPr>
          <p:nvPr>
            <p:ph sz="quarter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3950" y="2483908"/>
            <a:ext cx="3749675" cy="2499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858280" cy="101122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Опыт 7 </a:t>
            </a:r>
            <a:r>
              <a:rPr lang="ru-RU" sz="2700" b="1" dirty="0" smtClean="0">
                <a:solidFill>
                  <a:srgbClr val="0070C0"/>
                </a:solidFill>
              </a:rPr>
              <a:t>(изучали в учебнике и дополнительной  литературе)</a:t>
            </a:r>
            <a:endParaRPr lang="ru-RU" sz="27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1447800"/>
            <a:ext cx="4234844" cy="4572000"/>
          </a:xfrm>
        </p:spPr>
        <p:txBody>
          <a:bodyPr>
            <a:normAutofit/>
          </a:bodyPr>
          <a:lstStyle/>
          <a:p>
            <a:r>
              <a:rPr lang="ru-RU" b="1" dirty="0" smtClean="0"/>
              <a:t>Выясни, что происходит с воздухом при нагревании и охлаждении?</a:t>
            </a:r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Вывод: </a:t>
            </a:r>
            <a:r>
              <a:rPr lang="ru-RU" b="1" dirty="0" smtClean="0">
                <a:solidFill>
                  <a:srgbClr val="0070C0"/>
                </a:solidFill>
              </a:rPr>
              <a:t>При нагревании воздух расширяется, а при охлаждении сжимается.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5" name="Picture 2" descr="image1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6314" y="1857364"/>
            <a:ext cx="4103688" cy="288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715436" cy="93978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Опыт 8 </a:t>
            </a:r>
            <a:r>
              <a:rPr lang="ru-RU" sz="2700" b="1" dirty="0" smtClean="0">
                <a:solidFill>
                  <a:srgbClr val="0070C0"/>
                </a:solidFill>
              </a:rPr>
              <a:t>(изучали в учебнике и дополнительной литературе)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71472" y="1447800"/>
            <a:ext cx="4091968" cy="4572000"/>
          </a:xfrm>
        </p:spPr>
        <p:txBody>
          <a:bodyPr>
            <a:normAutofit/>
          </a:bodyPr>
          <a:lstStyle/>
          <a:p>
            <a:r>
              <a:rPr lang="ru-RU" b="1" dirty="0" smtClean="0"/>
              <a:t>На рычагах весов уравновешены две стеклянные колбы. В них только воздух. Одну из них подогревают над пламенем спиртовки. Нагрета колба поднимается вверх.</a:t>
            </a: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Вывод: </a:t>
            </a:r>
            <a:r>
              <a:rPr lang="ru-RU" b="1" dirty="0" smtClean="0">
                <a:solidFill>
                  <a:srgbClr val="0070C0"/>
                </a:solidFill>
              </a:rPr>
              <a:t>Теплый воздух легче холодного.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1028" name="Picture 4" descr="image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4876" y="1285860"/>
            <a:ext cx="2297113" cy="290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image1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86578" y="3571876"/>
            <a:ext cx="2085975" cy="282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Опыт 9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b="1" dirty="0" smtClean="0"/>
              <a:t>Если поместить змейку над теплой батареей, то она будет подниматься вверх.</a:t>
            </a:r>
          </a:p>
          <a:p>
            <a:endParaRPr lang="ru-RU" b="1" dirty="0" smtClean="0"/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Вывод: </a:t>
            </a:r>
            <a:r>
              <a:rPr lang="ru-RU" b="1" dirty="0" smtClean="0">
                <a:solidFill>
                  <a:srgbClr val="0070C0"/>
                </a:solidFill>
              </a:rPr>
              <a:t>Поток теплого воздуха стремиться вверх.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5" name="Содержимое 4" descr="C:\Documents and Settings\User.HOME-DC24516714\Рабочий стол\декабрь 3-б\DSC04365.JPG"/>
          <p:cNvPicPr>
            <a:picLocks noGrp="1"/>
          </p:cNvPicPr>
          <p:nvPr>
            <p:ph sz="quarter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3950" y="1714488"/>
            <a:ext cx="3749675" cy="3269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Оформление тетради для самостоятельной работы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9" name="Содержимое 8" descr="F:\DCIM\101MSDCF\DSC04384.JPG"/>
          <p:cNvPicPr>
            <a:picLocks noGrp="1"/>
          </p:cNvPicPr>
          <p:nvPr>
            <p:ph sz="quarter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57290" y="1714488"/>
            <a:ext cx="6858000" cy="4357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Готовимся к школьной олимпиаде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42910" y="1447800"/>
            <a:ext cx="4020530" cy="4572000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Миша решил наполнить стеклянную бутылку водой. Чтобы не пролить ни капли воды, он очень плотно вставил воронку в горлышко стеклянной бутылки. Вода из воронки сначала с трудом проходила в бутылку. А потом и вовсе перестала входить в нее.</a:t>
            </a:r>
            <a:endParaRPr lang="ru-RU" dirty="0"/>
          </a:p>
        </p:txBody>
      </p:sp>
      <p:pic>
        <p:nvPicPr>
          <p:cNvPr id="5" name="Содержимое 4" descr="C:\Documents and Settings\User.HOME-DC24516714\Рабочий стол\декабрь 3-б\DSC04369.JPG"/>
          <p:cNvPicPr>
            <a:picLocks noGrp="1"/>
          </p:cNvPicPr>
          <p:nvPr>
            <p:ph sz="quarter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5703895" y="4154493"/>
            <a:ext cx="2357455" cy="2335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Documents and Settings\User.HOME-DC24516714\Рабочий стол\декабрь 3-б\DSC04368.JP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9190" y="1500174"/>
            <a:ext cx="3690948" cy="2461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Готовимся к школьной олимпиаде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В бутылку из-под лимонада Миша протолкнул воздушный шарик и растянул его края по горлышку бутылки. Он попытался надуть шарик. Объясни Мише, почему он не может принять </a:t>
            </a:r>
            <a:r>
              <a:rPr lang="ru-RU" smtClean="0"/>
              <a:t>форму бутылки.</a:t>
            </a:r>
            <a:endParaRPr lang="ru-RU" dirty="0"/>
          </a:p>
        </p:txBody>
      </p:sp>
      <p:pic>
        <p:nvPicPr>
          <p:cNvPr id="5" name="Содержимое 4" descr="C:\Documents and Settings\User.HOME-DC24516714\Рабочий стол\декабрь 3-б\DSC04366.JPG"/>
          <p:cNvPicPr>
            <a:picLocks noGrp="1"/>
          </p:cNvPicPr>
          <p:nvPr>
            <p:ph sz="quarter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61516" y="1447800"/>
            <a:ext cx="3694542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d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14290"/>
            <a:ext cx="7772400" cy="1285884"/>
          </a:xfrm>
        </p:spPr>
        <p:txBody>
          <a:bodyPr>
            <a:normAutofit fontScale="90000"/>
          </a:bodyPr>
          <a:lstStyle/>
          <a:p>
            <a:pPr lvl="0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Практическое применение воздуха</a:t>
            </a:r>
            <a:b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indent="358775" algn="just"/>
            <a:r>
              <a:rPr lang="ru-RU" sz="2800" b="1" dirty="0" smtClean="0">
                <a:ln w="3175"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В некоторых автомобилях в тормозных устройствах и в звуковых сигналах используется сжатый воздух. Используется он и в двигателях внутреннего сгорания. Человек придумал ружье для подводной охоты с применением сжатого воздуха. В целом ряде химических и металлургических процессов применяется сжатый воздух.</a:t>
            </a:r>
            <a:endParaRPr lang="ru-RU" sz="2800" b="1" dirty="0">
              <a:ln w="3175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Практическое применение воздуха</a:t>
            </a:r>
            <a:b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sz="2800" b="1" dirty="0" smtClean="0">
                <a:ln w="3175"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Сейчас нередко можно видеть работу специальных аппаратов, применяемых для окраски стен, где краску распыляет сжатый воздух. Сжатым воздухом открывают и закрывают двери вагонов поездов метро, троллейбусов и автобусов. Стоп-краны, имеющиеся в каждом вагоне, приводятся в действие сжатым воздухом.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Практическое применение воздуха</a:t>
            </a:r>
            <a:b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sz="2800" b="1" dirty="0" smtClean="0">
                <a:ln w="3175"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Сжатый воздух используют в пневматических машинах. Это, например, отбойные и заклепочные молотки, которые можно внедрять в грунт или в уголь и откалывать его на куски. Существуют пескоструйные аппараты, которые дают сильную струю воздуха, смешанную с песком. Эти аппараты применят для очистки стен.</a:t>
            </a:r>
            <a:endParaRPr lang="ru-RU" sz="2800" dirty="0" smtClean="0"/>
          </a:p>
          <a:p>
            <a:endParaRPr lang="ru-RU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Проект </a:t>
            </a:r>
            <a:br>
              <a:rPr lang="ru-RU" dirty="0" smtClean="0"/>
            </a:br>
            <a:r>
              <a:rPr lang="ru-RU" dirty="0" smtClean="0"/>
              <a:t>«Цветы в моем классе»</a:t>
            </a:r>
            <a:endParaRPr lang="ru-RU" dirty="0"/>
          </a:p>
        </p:txBody>
      </p:sp>
      <p:pic>
        <p:nvPicPr>
          <p:cNvPr id="11266" name="Picture 2" descr="H:\копилка по внеур деят\фото внеур деят\DSC0306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0100" y="1571612"/>
            <a:ext cx="6746081" cy="449738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Clarine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68" y="1214422"/>
            <a:ext cx="2428892" cy="1619261"/>
          </a:xfrm>
          <a:prstGeom prst="doubleWav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2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43042" y="2214554"/>
            <a:ext cx="2176462" cy="2901950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65403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Использование воздуха человеком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4" name="Picture 4" descr="18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4714884"/>
            <a:ext cx="2733675" cy="1809750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7" name="Picture 8" descr="2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43636" y="5057775"/>
            <a:ext cx="2879725" cy="1800225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8" name="Picture 6" descr="2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14678" y="3286124"/>
            <a:ext cx="2486025" cy="3455988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9" name="Picture 7" descr="2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43768" y="1214422"/>
            <a:ext cx="1816940" cy="2643206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11" name="Picture 6" descr="H:\Рисунки\Игры для дома\13.jpg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468500">
            <a:off x="11352" y="1410332"/>
            <a:ext cx="2392412" cy="2062941"/>
          </a:xfrm>
          <a:prstGeom prst="ellipse">
            <a:avLst/>
          </a:prstGeom>
          <a:ln w="63500" cap="rnd">
            <a:solidFill>
              <a:srgbClr val="0066FF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Picture 7" descr="H:\Рисунки\Игры для дома\12.jpg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5333097" y="2953655"/>
            <a:ext cx="2478334" cy="2000264"/>
          </a:xfrm>
          <a:prstGeom prst="ellipse">
            <a:avLst/>
          </a:prstGeom>
          <a:ln w="63500" cap="rnd">
            <a:solidFill>
              <a:srgbClr val="0066FF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Кларн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Результат проекта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indent="358775">
              <a:buNone/>
            </a:pPr>
            <a:r>
              <a:rPr lang="ru-RU" sz="2800" b="1" dirty="0" smtClean="0">
                <a:solidFill>
                  <a:srgbClr val="FF0000"/>
                </a:solidFill>
              </a:rPr>
              <a:t>Свойства воздуха</a:t>
            </a:r>
          </a:p>
          <a:p>
            <a:pPr indent="358775">
              <a:buFont typeface="Arial" pitchFamily="34" charset="0"/>
              <a:buChar char="•"/>
            </a:pPr>
            <a:r>
              <a:rPr lang="ru-RU" sz="2800" b="1" dirty="0" smtClean="0">
                <a:ln w="3175">
                  <a:noFill/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Не имеет цвета</a:t>
            </a:r>
          </a:p>
          <a:p>
            <a:pPr indent="358775">
              <a:buFont typeface="Arial" pitchFamily="34" charset="0"/>
              <a:buChar char="•"/>
            </a:pPr>
            <a:r>
              <a:rPr lang="ru-RU" sz="2800" b="1" dirty="0" smtClean="0">
                <a:ln w="3175">
                  <a:noFill/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Прозрачный</a:t>
            </a:r>
          </a:p>
          <a:p>
            <a:pPr indent="358775">
              <a:buFont typeface="Arial" pitchFamily="34" charset="0"/>
              <a:buChar char="•"/>
            </a:pPr>
            <a:r>
              <a:rPr lang="ru-RU" sz="2800" b="1" dirty="0" smtClean="0">
                <a:ln w="3175">
                  <a:noFill/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Не имеет запаха</a:t>
            </a:r>
          </a:p>
          <a:p>
            <a:pPr indent="358775">
              <a:buFont typeface="Arial" pitchFamily="34" charset="0"/>
              <a:buChar char="•"/>
            </a:pPr>
            <a:r>
              <a:rPr lang="ru-RU" sz="2800" b="1" dirty="0" smtClean="0">
                <a:ln w="3175">
                  <a:noFill/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Не имеет вкуса</a:t>
            </a:r>
          </a:p>
          <a:p>
            <a:pPr indent="358775">
              <a:buFont typeface="Arial" pitchFamily="34" charset="0"/>
              <a:buChar char="•"/>
            </a:pPr>
            <a:r>
              <a:rPr lang="ru-RU" sz="2800" b="1" dirty="0" smtClean="0">
                <a:ln w="3175">
                  <a:noFill/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Сжимаем и упруг</a:t>
            </a:r>
          </a:p>
          <a:p>
            <a:pPr indent="358775">
              <a:buFont typeface="Arial" pitchFamily="34" charset="0"/>
              <a:buChar char="•"/>
            </a:pPr>
            <a:r>
              <a:rPr lang="ru-RU" sz="2800" b="1" dirty="0" smtClean="0">
                <a:ln w="3175">
                  <a:noFill/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Расширяется при нагревании</a:t>
            </a:r>
          </a:p>
          <a:p>
            <a:pPr indent="358775">
              <a:buFont typeface="Arial" pitchFamily="34" charset="0"/>
              <a:buChar char="•"/>
            </a:pPr>
            <a:r>
              <a:rPr lang="ru-RU" sz="2800" b="1" dirty="0" smtClean="0">
                <a:ln w="3175">
                  <a:noFill/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Сжимается при охлаждении</a:t>
            </a:r>
          </a:p>
          <a:p>
            <a:pPr indent="358775">
              <a:buFont typeface="Arial" pitchFamily="34" charset="0"/>
              <a:buChar char="•"/>
            </a:pPr>
            <a:r>
              <a:rPr lang="ru-RU" sz="2800" b="1" dirty="0" smtClean="0">
                <a:ln w="3175">
                  <a:noFill/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Тёплый воздух легче холодного</a:t>
            </a:r>
          </a:p>
          <a:p>
            <a:pPr indent="358775">
              <a:buFont typeface="Arial" pitchFamily="34" charset="0"/>
              <a:buChar char="•"/>
            </a:pPr>
            <a:r>
              <a:rPr lang="ru-RU" sz="2800" b="1" dirty="0" smtClean="0">
                <a:ln w="3175">
                  <a:noFill/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Сохраняет тепло</a:t>
            </a:r>
          </a:p>
          <a:p>
            <a:pPr indent="358775">
              <a:buFont typeface="Arial" pitchFamily="34" charset="0"/>
              <a:buChar char="•"/>
            </a:pPr>
            <a:r>
              <a:rPr lang="ru-RU" sz="2800" b="1" dirty="0" smtClean="0">
                <a:ln w="3175">
                  <a:noFill/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Легче воды</a:t>
            </a:r>
            <a:endParaRPr lang="ru-RU" sz="2800" dirty="0" smtClean="0">
              <a:solidFill>
                <a:srgbClr val="0070C0"/>
              </a:solidFill>
            </a:endParaRPr>
          </a:p>
          <a:p>
            <a:endParaRPr lang="ru-RU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Используемые ресурсы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62500" lnSpcReduction="20000"/>
          </a:bodyPr>
          <a:lstStyle/>
          <a:p>
            <a:pPr lvl="0"/>
            <a:r>
              <a:rPr lang="ru-RU" dirty="0" smtClean="0"/>
              <a:t>Федотова О.Н., </a:t>
            </a:r>
            <a:r>
              <a:rPr lang="ru-RU" dirty="0" err="1" smtClean="0"/>
              <a:t>Трафимова</a:t>
            </a:r>
            <a:r>
              <a:rPr lang="ru-RU" dirty="0" smtClean="0"/>
              <a:t> Г.В., </a:t>
            </a:r>
            <a:r>
              <a:rPr lang="ru-RU" dirty="0" err="1" smtClean="0"/>
              <a:t>Трафимов</a:t>
            </a:r>
            <a:r>
              <a:rPr lang="ru-RU" dirty="0" smtClean="0"/>
              <a:t> С.А., Царева Л.</a:t>
            </a:r>
            <a:r>
              <a:rPr lang="en-US" dirty="0" smtClean="0"/>
              <a:t>A</a:t>
            </a:r>
            <a:r>
              <a:rPr lang="ru-RU" dirty="0" smtClean="0"/>
              <a:t>.  Окружающий мир. 3 класс: Учебник. В 2 ч. — М.: </a:t>
            </a:r>
            <a:r>
              <a:rPr lang="ru-RU" dirty="0" err="1" smtClean="0"/>
              <a:t>Академкнига</a:t>
            </a:r>
            <a:r>
              <a:rPr lang="ru-RU" dirty="0" smtClean="0"/>
              <a:t>/Учебник.</a:t>
            </a:r>
          </a:p>
          <a:p>
            <a:pPr lvl="0"/>
            <a:r>
              <a:rPr lang="ru-RU" dirty="0" smtClean="0"/>
              <a:t>Федотова О.Н., </a:t>
            </a:r>
            <a:r>
              <a:rPr lang="ru-RU" dirty="0" err="1" smtClean="0"/>
              <a:t>Трафимова</a:t>
            </a:r>
            <a:r>
              <a:rPr lang="ru-RU" dirty="0" smtClean="0"/>
              <a:t> Г.В., </a:t>
            </a:r>
            <a:r>
              <a:rPr lang="ru-RU" dirty="0" err="1" smtClean="0"/>
              <a:t>Трафимов</a:t>
            </a:r>
            <a:r>
              <a:rPr lang="ru-RU" dirty="0" smtClean="0"/>
              <a:t> С.А., Царева Л.</a:t>
            </a:r>
            <a:r>
              <a:rPr lang="en-US" dirty="0" smtClean="0"/>
              <a:t>A</a:t>
            </a:r>
            <a:r>
              <a:rPr lang="ru-RU" dirty="0" smtClean="0"/>
              <a:t>. Окружающий мир. 3 класс: Тетради для самостоятельной работы № 1, № 2. - М.: </a:t>
            </a:r>
            <a:r>
              <a:rPr lang="ru-RU" dirty="0" err="1" smtClean="0"/>
              <a:t>Академкнига</a:t>
            </a:r>
            <a:r>
              <a:rPr lang="ru-RU" dirty="0" smtClean="0"/>
              <a:t>/Учебник.</a:t>
            </a:r>
          </a:p>
          <a:p>
            <a:pPr lvl="0"/>
            <a:r>
              <a:rPr lang="ru-RU" dirty="0" smtClean="0"/>
              <a:t>Федотова О.Н., </a:t>
            </a:r>
            <a:r>
              <a:rPr lang="ru-RU" dirty="0" err="1" smtClean="0"/>
              <a:t>Трафимова</a:t>
            </a:r>
            <a:r>
              <a:rPr lang="ru-RU" dirty="0" smtClean="0"/>
              <a:t> Г.В., </a:t>
            </a:r>
            <a:r>
              <a:rPr lang="ru-RU" dirty="0" err="1" smtClean="0"/>
              <a:t>Трафимов</a:t>
            </a:r>
            <a:r>
              <a:rPr lang="ru-RU" dirty="0" smtClean="0"/>
              <a:t> С.А. Окружающий мир.  3 класс: Хрестоматия. — М.: </a:t>
            </a:r>
            <a:r>
              <a:rPr lang="ru-RU" dirty="0" err="1" smtClean="0"/>
              <a:t>Академкнига</a:t>
            </a:r>
            <a:r>
              <a:rPr lang="ru-RU" dirty="0" smtClean="0"/>
              <a:t>/Учебник. </a:t>
            </a:r>
          </a:p>
          <a:p>
            <a:pPr lvl="0"/>
            <a:r>
              <a:rPr lang="ru-RU" dirty="0" smtClean="0"/>
              <a:t>Федотова О.Н., </a:t>
            </a:r>
            <a:r>
              <a:rPr lang="ru-RU" dirty="0" err="1" smtClean="0"/>
              <a:t>Трафимова</a:t>
            </a:r>
            <a:r>
              <a:rPr lang="ru-RU" dirty="0" smtClean="0"/>
              <a:t> Г.В., </a:t>
            </a:r>
            <a:r>
              <a:rPr lang="ru-RU" dirty="0" err="1" smtClean="0"/>
              <a:t>Трафимов</a:t>
            </a:r>
            <a:r>
              <a:rPr lang="ru-RU" dirty="0" smtClean="0"/>
              <a:t> С.А., Царева Л.А. Окружающий мир. 3 класс: Методическое пособие для учителя. — М.: </a:t>
            </a:r>
            <a:r>
              <a:rPr lang="ru-RU" dirty="0" err="1" smtClean="0"/>
              <a:t>Академкнига</a:t>
            </a:r>
            <a:r>
              <a:rPr lang="ru-RU" dirty="0" smtClean="0"/>
              <a:t>/Учебник.</a:t>
            </a:r>
          </a:p>
          <a:p>
            <a:pPr lvl="0"/>
            <a:r>
              <a:rPr lang="ru-RU" dirty="0" smtClean="0"/>
              <a:t>Дорохов А. А. Лёгкий... тяжёлый... жидкий. — М.: Детская лите­ратура, 1981.</a:t>
            </a:r>
          </a:p>
          <a:p>
            <a:pPr lvl="0"/>
            <a:r>
              <a:rPr lang="ru-RU" dirty="0" smtClean="0"/>
              <a:t>Владимиров А. Рассказы об атмосфере. — М.: Просвещение, 1981.</a:t>
            </a:r>
          </a:p>
          <a:p>
            <a:pPr lvl="0"/>
            <a:r>
              <a:rPr lang="ru-RU" dirty="0" smtClean="0"/>
              <a:t>Дитрих. А., </a:t>
            </a:r>
            <a:r>
              <a:rPr lang="ru-RU" dirty="0" err="1" smtClean="0"/>
              <a:t>Юрмин</a:t>
            </a:r>
            <a:r>
              <a:rPr lang="ru-RU" dirty="0" smtClean="0"/>
              <a:t> Г., </a:t>
            </a:r>
            <a:r>
              <a:rPr lang="ru-RU" dirty="0" err="1" smtClean="0"/>
              <a:t>Кошурникова</a:t>
            </a:r>
            <a:r>
              <a:rPr lang="ru-RU" dirty="0" smtClean="0"/>
              <a:t> Р. Почемучка. — М.: Педаго­гика, 1987.</a:t>
            </a:r>
          </a:p>
          <a:p>
            <a:pPr lvl="0"/>
            <a:r>
              <a:rPr lang="en-US" dirty="0" smtClean="0"/>
              <a:t>Map</a:t>
            </a:r>
            <a:r>
              <a:rPr lang="ru-RU" dirty="0" smtClean="0"/>
              <a:t> Е. Воздух, которым мы дышим. — М.: Детская литература, 1972.</a:t>
            </a:r>
          </a:p>
          <a:p>
            <a:r>
              <a:rPr lang="ru-RU" sz="2800" dirty="0" smtClean="0"/>
              <a:t> </a:t>
            </a:r>
            <a:r>
              <a:rPr lang="en-US" sz="2800" dirty="0" smtClean="0">
                <a:solidFill>
                  <a:srgbClr val="0070C0"/>
                </a:solidFill>
                <a:hlinkClick r:id="rId2"/>
              </a:rPr>
              <a:t>http://</a:t>
            </a:r>
            <a:r>
              <a:rPr lang="en-US" sz="2800" b="1" dirty="0" smtClean="0">
                <a:solidFill>
                  <a:srgbClr val="0070C0"/>
                </a:solidFill>
                <a:hlinkClick r:id="rId2"/>
              </a:rPr>
              <a:t>www</a:t>
            </a:r>
            <a:r>
              <a:rPr lang="en-US" sz="2800" dirty="0" smtClean="0">
                <a:solidFill>
                  <a:srgbClr val="0070C0"/>
                </a:solidFill>
                <a:hlinkClick r:id="rId2"/>
              </a:rPr>
              <a:t>.</a:t>
            </a:r>
            <a:r>
              <a:rPr lang="en-US" sz="2800" b="1" dirty="0" smtClean="0">
                <a:solidFill>
                  <a:srgbClr val="0070C0"/>
                </a:solidFill>
                <a:hlinkClick r:id="rId2"/>
              </a:rPr>
              <a:t>teleoperator</a:t>
            </a:r>
            <a:r>
              <a:rPr lang="en-US" sz="2800" dirty="0" smtClean="0">
                <a:solidFill>
                  <a:srgbClr val="0070C0"/>
                </a:solidFill>
                <a:hlinkClick r:id="rId2"/>
              </a:rPr>
              <a:t>.</a:t>
            </a:r>
            <a:r>
              <a:rPr lang="en-US" sz="2800" b="1" dirty="0" smtClean="0">
                <a:solidFill>
                  <a:srgbClr val="0070C0"/>
                </a:solidFill>
                <a:hlinkClick r:id="rId2"/>
              </a:rPr>
              <a:t>ru</a:t>
            </a:r>
            <a:r>
              <a:rPr lang="ru-RU" sz="2800" b="1" dirty="0" smtClean="0">
                <a:solidFill>
                  <a:srgbClr val="0070C0"/>
                </a:solidFill>
              </a:rPr>
              <a:t>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WordArt 4"/>
          <p:cNvSpPr>
            <a:spLocks noGrp="1" noChangeArrowheads="1" noChangeShapeType="1" noTextEdit="1"/>
          </p:cNvSpPr>
          <p:nvPr>
            <p:ph type="title"/>
          </p:nvPr>
        </p:nvSpPr>
        <p:spPr bwMode="auto">
          <a:xfrm>
            <a:off x="914400" y="274638"/>
            <a:ext cx="7772400" cy="2654296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  <a:normAutofit/>
          </a:bodyPr>
          <a:lstStyle/>
          <a:p>
            <a:pPr algn="ctr"/>
            <a:r>
              <a:rPr lang="ru-RU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Спасибо</a:t>
            </a:r>
          </a:p>
          <a:p>
            <a:pPr algn="ctr"/>
            <a:r>
              <a:rPr lang="ru-RU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за внимание!</a:t>
            </a:r>
          </a:p>
        </p:txBody>
      </p:sp>
      <p:pic>
        <p:nvPicPr>
          <p:cNvPr id="9" name="Содержимое 6" descr="C:\Documents and Settings\User.HOME-DC24516714\Рабочий стол\2012-2013 учебный год\праздник Осени в ДК\DSC04236.JPG"/>
          <p:cNvPicPr>
            <a:picLocks noGrp="1"/>
          </p:cNvPicPr>
          <p:nvPr>
            <p:ph sz="quarter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20063" y="2928938"/>
            <a:ext cx="4561073" cy="309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Озеленение школьного коридора</a:t>
            </a:r>
            <a:endParaRPr lang="ru-RU" dirty="0"/>
          </a:p>
        </p:txBody>
      </p:sp>
      <p:pic>
        <p:nvPicPr>
          <p:cNvPr id="5122" name="Picture 2" descr="C:\Documents and Settings\User.HOME-DC24516714\Мои документы\Светлана\классное фото 2010-2014\апрель 2011\DSC0142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5786" y="1928802"/>
            <a:ext cx="7386638" cy="416308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Проект «Берегись простуды»</a:t>
            </a:r>
            <a:endParaRPr lang="ru-RU" dirty="0"/>
          </a:p>
        </p:txBody>
      </p:sp>
      <p:pic>
        <p:nvPicPr>
          <p:cNvPr id="4098" name="Picture 2" descr="C:\Documents and Settings\User.HOME-DC24516714\Мои документы\Светлана\классное фото 2010-2014\апрель 2011\DSC014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5786" y="1714488"/>
            <a:ext cx="7386638" cy="416308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Проект «Росток»</a:t>
            </a:r>
            <a:endParaRPr lang="ru-RU" dirty="0"/>
          </a:p>
        </p:txBody>
      </p:sp>
      <p:pic>
        <p:nvPicPr>
          <p:cNvPr id="9218" name="Picture 2" descr="H:\копилка по внеур деят\фото внеур деят\DSC0288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3438" y="3643314"/>
            <a:ext cx="3845321" cy="3000372"/>
          </a:xfrm>
          <a:prstGeom prst="rect">
            <a:avLst/>
          </a:prstGeom>
          <a:noFill/>
        </p:spPr>
      </p:pic>
      <p:pic>
        <p:nvPicPr>
          <p:cNvPr id="5" name="Picture 2" descr="C:\Documents and Settings\User.HOME-DC24516714\Мои документы\Светлана\классное фото 2010-2014\технология ноябрь 2011\DSC0077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357298"/>
            <a:ext cx="4071966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075" y="142852"/>
            <a:ext cx="7477125" cy="157163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Проект </a:t>
            </a:r>
            <a:br>
              <a:rPr lang="ru-RU" dirty="0" smtClean="0"/>
            </a:br>
            <a:r>
              <a:rPr lang="ru-RU" dirty="0" smtClean="0"/>
              <a:t>«Человек в ответе за тех кого приручил»</a:t>
            </a:r>
            <a:endParaRPr lang="ru-RU" dirty="0"/>
          </a:p>
        </p:txBody>
      </p:sp>
      <p:pic>
        <p:nvPicPr>
          <p:cNvPr id="2050" name="Picture 2" descr="C:\Documents and Settings\User.HOME-DC24516714\Мои документы\Светлана\классное фото 2010-2014\апрель 2011\DSC0139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8662" y="1857364"/>
            <a:ext cx="7386638" cy="416308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Первый этап проекта</a:t>
            </a:r>
            <a:br>
              <a:rPr lang="ru-RU" sz="3200" dirty="0" smtClean="0"/>
            </a:br>
            <a:r>
              <a:rPr lang="ru-RU" sz="3200" dirty="0" smtClean="0"/>
              <a:t>«Человек в ответе за тех кого приручил»</a:t>
            </a:r>
            <a:endParaRPr lang="ru-RU" sz="3200" dirty="0"/>
          </a:p>
        </p:txBody>
      </p:sp>
      <p:pic>
        <p:nvPicPr>
          <p:cNvPr id="3074" name="Picture 2" descr="C:\Documents and Settings\User.HOME-DC24516714\Мои документы\Светлана\классное фото 2010-2014\апрель 2011\DSC0139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48" y="1643050"/>
            <a:ext cx="7386638" cy="416308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075" y="227012"/>
            <a:ext cx="7477125" cy="1558913"/>
          </a:xfrm>
        </p:spPr>
        <p:txBody>
          <a:bodyPr/>
          <a:lstStyle/>
          <a:p>
            <a:pPr algn="ctr"/>
            <a:r>
              <a:rPr lang="ru-RU" dirty="0" smtClean="0"/>
              <a:t>Проект </a:t>
            </a:r>
            <a:br>
              <a:rPr lang="ru-RU" dirty="0" smtClean="0"/>
            </a:br>
            <a:r>
              <a:rPr lang="ru-RU" dirty="0" smtClean="0"/>
              <a:t>«Чистый двор – чистая планета»</a:t>
            </a:r>
            <a:endParaRPr lang="ru-RU" dirty="0"/>
          </a:p>
        </p:txBody>
      </p:sp>
      <p:pic>
        <p:nvPicPr>
          <p:cNvPr id="12290" name="Picture 2" descr="H:\фото 2-й класс\субботник\100_280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472" y="2071678"/>
            <a:ext cx="6746081" cy="449738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345</TotalTime>
  <Words>1055</Words>
  <Application>Microsoft Office PowerPoint</Application>
  <PresentationFormat>Экран (4:3)</PresentationFormat>
  <Paragraphs>118</Paragraphs>
  <Slides>33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Справедливость</vt:lpstr>
      <vt:lpstr>Проектная деятельность по предмету «Окружающий мир» в урочное и внеурочное время  </vt:lpstr>
      <vt:lpstr>Проект «Чудеса природы»</vt:lpstr>
      <vt:lpstr>Проект  «Цветы в моем классе»</vt:lpstr>
      <vt:lpstr>Озеленение школьного коридора</vt:lpstr>
      <vt:lpstr>Проект «Берегись простуды»</vt:lpstr>
      <vt:lpstr>Проект «Росток»</vt:lpstr>
      <vt:lpstr>Проект  «Человек в ответе за тех кого приручил»</vt:lpstr>
      <vt:lpstr>Первый этап проекта «Человек в ответе за тех кого приручил»</vt:lpstr>
      <vt:lpstr>Проект  «Чистый двор – чистая планета»</vt:lpstr>
      <vt:lpstr>Результативность овладения умениями и навыками проектной деятельности</vt:lpstr>
      <vt:lpstr>Бойко Никита стал лауреатом школьного НОУ «Эврика» и призером (3 место) районного конкурса  «Семейные экологические проекты»  </vt:lpstr>
      <vt:lpstr>Тема: Свойства воздуха</vt:lpstr>
      <vt:lpstr>План проведения проекта: </vt:lpstr>
      <vt:lpstr>Опыт 1</vt:lpstr>
      <vt:lpstr>Опыт 2</vt:lpstr>
      <vt:lpstr>Опыт 3</vt:lpstr>
      <vt:lpstr> Воздух – это не просто газ, это смесь газов</vt:lpstr>
      <vt:lpstr>Опыт 4</vt:lpstr>
      <vt:lpstr>Опыт 5</vt:lpstr>
      <vt:lpstr>Опыт 6</vt:lpstr>
      <vt:lpstr>Опыт 7 (изучали в учебнике и дополнительной  литературе)</vt:lpstr>
      <vt:lpstr>Опыт 8 (изучали в учебнике и дополнительной литературе)</vt:lpstr>
      <vt:lpstr>Опыт 9</vt:lpstr>
      <vt:lpstr>Оформление тетради для самостоятельной работы</vt:lpstr>
      <vt:lpstr>Готовимся к школьной олимпиаде</vt:lpstr>
      <vt:lpstr>Готовимся к школьной олимпиаде</vt:lpstr>
      <vt:lpstr>      Практическое применение воздуха </vt:lpstr>
      <vt:lpstr>Практическое применение воздуха </vt:lpstr>
      <vt:lpstr>Практическое применение воздуха </vt:lpstr>
      <vt:lpstr>Использование воздуха человеком</vt:lpstr>
      <vt:lpstr>Результат проекта</vt:lpstr>
      <vt:lpstr>Используемые ресурсы</vt:lpstr>
      <vt:lpstr>Спасибо за внимание!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Окружающий мир  Тема: «Воздух его охрана»</dc:title>
  <dc:creator>User</dc:creator>
  <cp:lastModifiedBy>Чайка Алексей Дмитриевич</cp:lastModifiedBy>
  <cp:revision>41</cp:revision>
  <dcterms:created xsi:type="dcterms:W3CDTF">2012-12-10T19:14:25Z</dcterms:created>
  <dcterms:modified xsi:type="dcterms:W3CDTF">2015-01-22T11:57:41Z</dcterms:modified>
</cp:coreProperties>
</file>