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handoutMasterIdLst>
    <p:handoutMasterId r:id="rId26"/>
  </p:handoutMasterIdLst>
  <p:sldIdLst>
    <p:sldId id="261" r:id="rId2"/>
    <p:sldId id="301" r:id="rId3"/>
    <p:sldId id="305" r:id="rId4"/>
    <p:sldId id="313" r:id="rId5"/>
    <p:sldId id="315" r:id="rId6"/>
    <p:sldId id="316" r:id="rId7"/>
    <p:sldId id="317" r:id="rId8"/>
    <p:sldId id="318" r:id="rId9"/>
    <p:sldId id="321" r:id="rId10"/>
    <p:sldId id="322" r:id="rId11"/>
    <p:sldId id="324" r:id="rId12"/>
    <p:sldId id="325" r:id="rId13"/>
    <p:sldId id="326" r:id="rId14"/>
    <p:sldId id="327" r:id="rId15"/>
    <p:sldId id="328" r:id="rId16"/>
    <p:sldId id="329" r:id="rId17"/>
    <p:sldId id="330" r:id="rId18"/>
    <p:sldId id="331" r:id="rId19"/>
    <p:sldId id="332" r:id="rId20"/>
    <p:sldId id="333" r:id="rId21"/>
    <p:sldId id="334" r:id="rId22"/>
    <p:sldId id="336" r:id="rId23"/>
    <p:sldId id="338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E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031" autoAdjust="0"/>
    <p:restoredTop sz="94660"/>
  </p:normalViewPr>
  <p:slideViewPr>
    <p:cSldViewPr>
      <p:cViewPr varScale="1">
        <p:scale>
          <a:sx n="70" d="100"/>
          <a:sy n="70" d="100"/>
        </p:scale>
        <p:origin x="9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62364D-6A7A-4D24-A732-B677BB67CBC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DEF9B6-AD33-49BE-8B19-B546702CAA3B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pPr rtl="0"/>
          <a:r>
            <a:rPr lang="ru-RU" dirty="0" smtClean="0"/>
            <a:t>90% детей имеют нарушения физического и психического здоровья</a:t>
          </a:r>
          <a:endParaRPr lang="ru-RU" dirty="0"/>
        </a:p>
      </dgm:t>
    </dgm:pt>
    <dgm:pt modelId="{1973E482-BB20-4B5A-AC10-69B341BEF3CB}" type="parTrans" cxnId="{D8019A36-9AE7-4D24-81A7-CB612D00B9F2}">
      <dgm:prSet/>
      <dgm:spPr/>
      <dgm:t>
        <a:bodyPr/>
        <a:lstStyle/>
        <a:p>
          <a:endParaRPr lang="ru-RU"/>
        </a:p>
      </dgm:t>
    </dgm:pt>
    <dgm:pt modelId="{6AC41BF5-1AE5-4D01-8C87-2715F17DD105}" type="sibTrans" cxnId="{D8019A36-9AE7-4D24-81A7-CB612D00B9F2}">
      <dgm:prSet/>
      <dgm:spPr/>
      <dgm:t>
        <a:bodyPr/>
        <a:lstStyle/>
        <a:p>
          <a:endParaRPr lang="ru-RU"/>
        </a:p>
      </dgm:t>
    </dgm:pt>
    <dgm:pt modelId="{640FD348-9B3F-466E-B5A6-56BF5165298B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pPr rtl="0"/>
          <a:r>
            <a:rPr lang="ru-RU" dirty="0" smtClean="0"/>
            <a:t>30-35% детей, поступающих в школу, уже имеют хронические заболевания</a:t>
          </a:r>
          <a:endParaRPr lang="ru-RU" dirty="0"/>
        </a:p>
      </dgm:t>
    </dgm:pt>
    <dgm:pt modelId="{F34CDFAA-6E55-4EC1-8884-BC5F838E08AA}" type="parTrans" cxnId="{FD099D9F-CA41-493B-A9EF-66C6B0095737}">
      <dgm:prSet/>
      <dgm:spPr/>
      <dgm:t>
        <a:bodyPr/>
        <a:lstStyle/>
        <a:p>
          <a:endParaRPr lang="ru-RU"/>
        </a:p>
      </dgm:t>
    </dgm:pt>
    <dgm:pt modelId="{B881859F-C40B-456C-952C-61AD648D0871}" type="sibTrans" cxnId="{FD099D9F-CA41-493B-A9EF-66C6B0095737}">
      <dgm:prSet/>
      <dgm:spPr/>
      <dgm:t>
        <a:bodyPr/>
        <a:lstStyle/>
        <a:p>
          <a:endParaRPr lang="ru-RU"/>
        </a:p>
      </dgm:t>
    </dgm:pt>
    <dgm:pt modelId="{88EA2096-9E75-40B9-B601-C22FE7AFB95F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pPr rtl="0"/>
          <a:r>
            <a:rPr lang="ru-RU" dirty="0" smtClean="0"/>
            <a:t>К окончанию школы у 50% детей отмечаются функциональные отклонения в состоянии здоровья </a:t>
          </a:r>
          <a:endParaRPr lang="ru-RU" dirty="0"/>
        </a:p>
      </dgm:t>
    </dgm:pt>
    <dgm:pt modelId="{2D9E8DA2-8FBA-4018-9539-7727ECC0745F}" type="parTrans" cxnId="{799F1087-B4B2-4278-97CD-21CA2E4B45ED}">
      <dgm:prSet/>
      <dgm:spPr/>
      <dgm:t>
        <a:bodyPr/>
        <a:lstStyle/>
        <a:p>
          <a:endParaRPr lang="ru-RU"/>
        </a:p>
      </dgm:t>
    </dgm:pt>
    <dgm:pt modelId="{E21D8ECA-AAC4-45B6-B0E6-675DBD5147E7}" type="sibTrans" cxnId="{799F1087-B4B2-4278-97CD-21CA2E4B45ED}">
      <dgm:prSet/>
      <dgm:spPr/>
      <dgm:t>
        <a:bodyPr/>
        <a:lstStyle/>
        <a:p>
          <a:endParaRPr lang="ru-RU"/>
        </a:p>
      </dgm:t>
    </dgm:pt>
    <dgm:pt modelId="{B16A4A0C-352B-4D5C-B79C-4A10C9745183}" type="pres">
      <dgm:prSet presAssocID="{8062364D-6A7A-4D24-A732-B677BB67CBC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24F750-FB4C-4962-B272-AB98580DDA2C}" type="pres">
      <dgm:prSet presAssocID="{7CDEF9B6-AD33-49BE-8B19-B546702CAA3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577F30-C430-4D20-8BA6-82C93E9D88FF}" type="pres">
      <dgm:prSet presAssocID="{6AC41BF5-1AE5-4D01-8C87-2715F17DD105}" presName="spacer" presStyleCnt="0"/>
      <dgm:spPr/>
    </dgm:pt>
    <dgm:pt modelId="{9DD48C91-EB9E-4A86-AE86-9C3AC8967EA1}" type="pres">
      <dgm:prSet presAssocID="{640FD348-9B3F-466E-B5A6-56BF5165298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A0CB67-DC32-4838-B256-09A4436EE9AC}" type="pres">
      <dgm:prSet presAssocID="{B881859F-C40B-456C-952C-61AD648D0871}" presName="spacer" presStyleCnt="0"/>
      <dgm:spPr/>
    </dgm:pt>
    <dgm:pt modelId="{1AE57EE8-051F-4CED-9CE1-7E6262659FB3}" type="pres">
      <dgm:prSet presAssocID="{88EA2096-9E75-40B9-B601-C22FE7AFB95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019A36-9AE7-4D24-81A7-CB612D00B9F2}" srcId="{8062364D-6A7A-4D24-A732-B677BB67CBC0}" destId="{7CDEF9B6-AD33-49BE-8B19-B546702CAA3B}" srcOrd="0" destOrd="0" parTransId="{1973E482-BB20-4B5A-AC10-69B341BEF3CB}" sibTransId="{6AC41BF5-1AE5-4D01-8C87-2715F17DD105}"/>
    <dgm:cxn modelId="{5492495B-7C68-4620-A7B7-E22790F62C52}" type="presOf" srcId="{7CDEF9B6-AD33-49BE-8B19-B546702CAA3B}" destId="{2224F750-FB4C-4962-B272-AB98580DDA2C}" srcOrd="0" destOrd="0" presId="urn:microsoft.com/office/officeart/2005/8/layout/vList2"/>
    <dgm:cxn modelId="{799F1087-B4B2-4278-97CD-21CA2E4B45ED}" srcId="{8062364D-6A7A-4D24-A732-B677BB67CBC0}" destId="{88EA2096-9E75-40B9-B601-C22FE7AFB95F}" srcOrd="2" destOrd="0" parTransId="{2D9E8DA2-8FBA-4018-9539-7727ECC0745F}" sibTransId="{E21D8ECA-AAC4-45B6-B0E6-675DBD5147E7}"/>
    <dgm:cxn modelId="{3391237C-7FC9-4E8F-8337-12A6A6958225}" type="presOf" srcId="{8062364D-6A7A-4D24-A732-B677BB67CBC0}" destId="{B16A4A0C-352B-4D5C-B79C-4A10C9745183}" srcOrd="0" destOrd="0" presId="urn:microsoft.com/office/officeart/2005/8/layout/vList2"/>
    <dgm:cxn modelId="{FD099D9F-CA41-493B-A9EF-66C6B0095737}" srcId="{8062364D-6A7A-4D24-A732-B677BB67CBC0}" destId="{640FD348-9B3F-466E-B5A6-56BF5165298B}" srcOrd="1" destOrd="0" parTransId="{F34CDFAA-6E55-4EC1-8884-BC5F838E08AA}" sibTransId="{B881859F-C40B-456C-952C-61AD648D0871}"/>
    <dgm:cxn modelId="{41B37841-D247-4CA6-BCDB-BF28990760C4}" type="presOf" srcId="{88EA2096-9E75-40B9-B601-C22FE7AFB95F}" destId="{1AE57EE8-051F-4CED-9CE1-7E6262659FB3}" srcOrd="0" destOrd="0" presId="urn:microsoft.com/office/officeart/2005/8/layout/vList2"/>
    <dgm:cxn modelId="{3CDF19D9-C969-4E81-BE2F-5898683A34DD}" type="presOf" srcId="{640FD348-9B3F-466E-B5A6-56BF5165298B}" destId="{9DD48C91-EB9E-4A86-AE86-9C3AC8967EA1}" srcOrd="0" destOrd="0" presId="urn:microsoft.com/office/officeart/2005/8/layout/vList2"/>
    <dgm:cxn modelId="{9FD30F7F-6D11-4CC4-A7C3-B2BDA8CBBFA0}" type="presParOf" srcId="{B16A4A0C-352B-4D5C-B79C-4A10C9745183}" destId="{2224F750-FB4C-4962-B272-AB98580DDA2C}" srcOrd="0" destOrd="0" presId="urn:microsoft.com/office/officeart/2005/8/layout/vList2"/>
    <dgm:cxn modelId="{E40C5E59-D23F-4C1E-BAAC-204B1DAD3247}" type="presParOf" srcId="{B16A4A0C-352B-4D5C-B79C-4A10C9745183}" destId="{6B577F30-C430-4D20-8BA6-82C93E9D88FF}" srcOrd="1" destOrd="0" presId="urn:microsoft.com/office/officeart/2005/8/layout/vList2"/>
    <dgm:cxn modelId="{11304070-66C7-4940-95A9-39334BC0E3FA}" type="presParOf" srcId="{B16A4A0C-352B-4D5C-B79C-4A10C9745183}" destId="{9DD48C91-EB9E-4A86-AE86-9C3AC8967EA1}" srcOrd="2" destOrd="0" presId="urn:microsoft.com/office/officeart/2005/8/layout/vList2"/>
    <dgm:cxn modelId="{5509C347-785F-4E11-AC64-484F31653A33}" type="presParOf" srcId="{B16A4A0C-352B-4D5C-B79C-4A10C9745183}" destId="{7BA0CB67-DC32-4838-B256-09A4436EE9AC}" srcOrd="3" destOrd="0" presId="urn:microsoft.com/office/officeart/2005/8/layout/vList2"/>
    <dgm:cxn modelId="{FADBE551-0B02-49AB-B522-0B054ACDBC15}" type="presParOf" srcId="{B16A4A0C-352B-4D5C-B79C-4A10C9745183}" destId="{1AE57EE8-051F-4CED-9CE1-7E6262659FB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24F750-FB4C-4962-B272-AB98580DDA2C}">
      <dsp:nvSpPr>
        <dsp:cNvPr id="0" name=""/>
        <dsp:cNvSpPr/>
      </dsp:nvSpPr>
      <dsp:spPr>
        <a:xfrm>
          <a:off x="0" y="560721"/>
          <a:ext cx="8229600" cy="1081080"/>
        </a:xfrm>
        <a:prstGeom prst="roundRect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90% детей имеют нарушения физического и психического здоровья</a:t>
          </a:r>
          <a:endParaRPr lang="ru-RU" sz="2800" kern="1200" dirty="0"/>
        </a:p>
      </dsp:txBody>
      <dsp:txXfrm>
        <a:off x="52774" y="613495"/>
        <a:ext cx="8124052" cy="975532"/>
      </dsp:txXfrm>
    </dsp:sp>
    <dsp:sp modelId="{9DD48C91-EB9E-4A86-AE86-9C3AC8967EA1}">
      <dsp:nvSpPr>
        <dsp:cNvPr id="0" name=""/>
        <dsp:cNvSpPr/>
      </dsp:nvSpPr>
      <dsp:spPr>
        <a:xfrm>
          <a:off x="0" y="1722441"/>
          <a:ext cx="8229600" cy="1081080"/>
        </a:xfrm>
        <a:prstGeom prst="roundRect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30-35% детей, поступающих в школу, уже имеют хронические заболевания</a:t>
          </a:r>
          <a:endParaRPr lang="ru-RU" sz="2800" kern="1200" dirty="0"/>
        </a:p>
      </dsp:txBody>
      <dsp:txXfrm>
        <a:off x="52774" y="1775215"/>
        <a:ext cx="8124052" cy="975532"/>
      </dsp:txXfrm>
    </dsp:sp>
    <dsp:sp modelId="{1AE57EE8-051F-4CED-9CE1-7E6262659FB3}">
      <dsp:nvSpPr>
        <dsp:cNvPr id="0" name=""/>
        <dsp:cNvSpPr/>
      </dsp:nvSpPr>
      <dsp:spPr>
        <a:xfrm>
          <a:off x="0" y="2884161"/>
          <a:ext cx="8229600" cy="1081080"/>
        </a:xfrm>
        <a:prstGeom prst="roundRect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К окончанию школы у 50% детей отмечаются функциональные отклонения в состоянии здоровья </a:t>
          </a:r>
          <a:endParaRPr lang="ru-RU" sz="2800" kern="1200" dirty="0"/>
        </a:p>
      </dsp:txBody>
      <dsp:txXfrm>
        <a:off x="52774" y="2936935"/>
        <a:ext cx="8124052" cy="9755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E7A83CCE-E4C5-4CFD-9FD1-E5DABEFE0D36}" type="datetimeFigureOut">
              <a:rPr lang="ru-RU"/>
              <a:pPr>
                <a:defRPr/>
              </a:pPr>
              <a:t>06.10.2015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764B236-09D2-45D2-BEF5-815ED117B87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348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E6CF22AE-39E0-4775-A9F6-4060333E23D3}" type="datetimeFigureOut">
              <a:rPr lang="ru-RU"/>
              <a:pPr>
                <a:defRPr/>
              </a:pPr>
              <a:t>06.10.2015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33CC5E9-A331-4267-B530-CCE0A5D8521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8304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A3BF3-18FB-4AF9-871D-0AD0EB3D4180}" type="datetimeFigureOut">
              <a:rPr lang="ru-RU"/>
              <a:pPr>
                <a:defRPr/>
              </a:pPr>
              <a:t>06.10.2015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2EB625-08AC-4D76-B18C-A866A476AE5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06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BDAB9-8F25-4191-82BF-4D15D3CEC844}" type="datetimeFigureOut">
              <a:rPr lang="ru-RU"/>
              <a:pPr>
                <a:defRPr/>
              </a:pPr>
              <a:t>06.10.2015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54F69F-B5CF-4F69-949F-2FF6327E9B2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2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EF6D1-5EEB-4905-A866-E630E4239CF9}" type="datetimeFigureOut">
              <a:rPr lang="ru-RU"/>
              <a:pPr>
                <a:defRPr/>
              </a:pPr>
              <a:t>06.10.2015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90D019-65B7-49CA-989D-49B982B5FFF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647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5454E-BBB5-42F8-8A7C-A673F7A4B624}" type="datetimeFigureOut">
              <a:rPr lang="ru-RU"/>
              <a:pPr>
                <a:defRPr/>
              </a:pPr>
              <a:t>06.10.2015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5AB63A-E3CE-4873-8573-3B0B537610B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906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5F935-DBB3-4FEF-91CC-1F5A6FF9012F}" type="datetimeFigureOut">
              <a:rPr lang="ru-RU"/>
              <a:pPr>
                <a:defRPr/>
              </a:pPr>
              <a:t>06.10.2015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7A44D0-67FD-420D-A7F8-67622178DA1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949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B29D0-AF91-441C-A311-84C170171676}" type="datetimeFigureOut">
              <a:rPr lang="ru-RU"/>
              <a:pPr>
                <a:defRPr/>
              </a:pPr>
              <a:t>06.10.2015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1BCEC4-F7A0-46A8-8B94-23DD999AC01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252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FF25A-1CD4-4A16-ACF3-BABDE7165F88}" type="datetimeFigureOut">
              <a:rPr lang="ru-RU"/>
              <a:pPr>
                <a:defRPr/>
              </a:pPr>
              <a:t>06.10.2015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426AF0-0584-429A-90EE-334141C9D43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872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38B17-3F6E-476F-B4A1-73354E61FA39}" type="datetimeFigureOut">
              <a:rPr lang="ru-RU"/>
              <a:pPr>
                <a:defRPr/>
              </a:pPr>
              <a:t>06.10.2015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BE225B-5A79-4EBF-AB3E-7C61E6A0DD5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960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75017-E2E7-4CFC-8218-BC771670F73B}" type="datetimeFigureOut">
              <a:rPr lang="ru-RU"/>
              <a:pPr>
                <a:defRPr/>
              </a:pPr>
              <a:t>06.10.2015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A2EF64-5FC0-4849-AFA6-2E1047D08EA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977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5A159-11EF-472E-91FC-ECAC73F524C4}" type="datetimeFigureOut">
              <a:rPr lang="ru-RU"/>
              <a:pPr>
                <a:defRPr/>
              </a:pPr>
              <a:t>06.10.2015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7164C0-50D1-4F61-921C-B4B7A9FD011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922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2C9E8-BF51-4815-A176-7D4C2E781F7E}" type="datetimeFigureOut">
              <a:rPr lang="ru-RU"/>
              <a:pPr>
                <a:defRPr/>
              </a:pPr>
              <a:t>06.10.2015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FC2055-FFEF-411C-A4B0-DF9D283C7B4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339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Arial" charset="0"/>
              </a:defRPr>
            </a:lvl1pPr>
          </a:lstStyle>
          <a:p>
            <a:pPr>
              <a:defRPr/>
            </a:pPr>
            <a:fld id="{4FB50AFC-84BC-4136-BF31-168612B9DF16}" type="datetimeFigureOut">
              <a:rPr lang="ru-RU"/>
              <a:pPr>
                <a:defRPr/>
              </a:pPr>
              <a:t>06.10.2015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BF08A57-26A8-4C38-AC02-4137B96B22E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i="1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i="1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i="1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Прямоугольник 2"/>
          <p:cNvSpPr>
            <a:spLocks noChangeArrowheads="1"/>
          </p:cNvSpPr>
          <p:nvPr/>
        </p:nvSpPr>
        <p:spPr bwMode="auto">
          <a:xfrm>
            <a:off x="428625" y="642938"/>
            <a:ext cx="792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ОБЩЕШКОЛЬНОЕ РОДИТЕЛЬСКОЕ СОБРАНИЕ</a:t>
            </a:r>
            <a:endParaRPr 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Прямоугольник 2"/>
          <p:cNvSpPr>
            <a:spLocks noChangeArrowheads="1"/>
          </p:cNvSpPr>
          <p:nvPr/>
        </p:nvSpPr>
        <p:spPr bwMode="auto">
          <a:xfrm>
            <a:off x="500063" y="1785938"/>
            <a:ext cx="828675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«СПАЙС. Что это такое и как он убивает людей»</a:t>
            </a:r>
          </a:p>
          <a:p>
            <a:pPr algn="ctr" eaLnBrk="1" hangingPunct="1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(Профилактика употребления несовершеннолетними наркотических и психотропных веществ, синтетических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каннабиноидов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входящих в состав курительных смесей)</a:t>
            </a:r>
          </a:p>
          <a:p>
            <a:pPr algn="ctr" eaLnBrk="1" hangingPunct="1"/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2" name="Прямоугольник 2"/>
          <p:cNvSpPr>
            <a:spLocks noChangeArrowheads="1"/>
          </p:cNvSpPr>
          <p:nvPr/>
        </p:nvSpPr>
        <p:spPr bwMode="auto">
          <a:xfrm>
            <a:off x="571500" y="6072188"/>
            <a:ext cx="7921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13.11.2014г.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smtClean="0">
                <a:latin typeface="Tahoma" panose="020B0604030504040204" pitchFamily="34" charset="0"/>
                <a:cs typeface="Tahoma" panose="020B0604030504040204" pitchFamily="34" charset="0"/>
              </a:rPr>
              <a:t>Что происходит с курильщиком спайса?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765175"/>
            <a:ext cx="7924800" cy="49498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dirty="0">
                <a:cs typeface="Tahoma" pitchFamily="34" charset="0"/>
              </a:rPr>
              <a:t>Курильщик не ощущает боли и у него отключается чувство самосохранения. Нередки случаи, когда человек, покурив спайс, впадает в состояние неконтролируемого панического страха, и в попытке избавиться от него, совершает непреднамеренный суицид</a:t>
            </a:r>
            <a:r>
              <a:rPr lang="ru-RU" sz="2400" dirty="0" smtClean="0">
                <a:cs typeface="Tahoma" pitchFamily="34" charset="0"/>
              </a:rPr>
              <a:t>.</a:t>
            </a:r>
          </a:p>
          <a:p>
            <a:pPr>
              <a:buFontTx/>
              <a:buNone/>
              <a:defRPr/>
            </a:pPr>
            <a:endParaRPr lang="ru-RU" sz="2400" dirty="0" smtClean="0">
              <a:cs typeface="Tahoma" pitchFamily="34" charset="0"/>
            </a:endParaRPr>
          </a:p>
          <a:p>
            <a:pPr>
              <a:defRPr/>
            </a:pPr>
            <a:r>
              <a:rPr lang="ru-RU" sz="2400" dirty="0" smtClean="0">
                <a:cs typeface="Tahoma" pitchFamily="34" charset="0"/>
              </a:rPr>
              <a:t>Курильщики </a:t>
            </a:r>
            <a:r>
              <a:rPr lang="ru-RU" sz="2400" dirty="0">
                <a:cs typeface="Tahoma" pitchFamily="34" charset="0"/>
              </a:rPr>
              <a:t>видят галлюцинации и ощущают тактильные эффекты, связанные с ними. Галлюцинации полностью воспринимаются человеком как реальность и все, что происходит у него в голове, кажется настоящим</a:t>
            </a:r>
            <a:r>
              <a:rPr lang="ru-RU" sz="2400" dirty="0" smtClean="0">
                <a:cs typeface="Tahoma" pitchFamily="34" charset="0"/>
              </a:rPr>
              <a:t>.</a:t>
            </a:r>
          </a:p>
          <a:p>
            <a:pPr marL="0" indent="0">
              <a:buFontTx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60350"/>
            <a:ext cx="7924800" cy="3600450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r>
              <a:rPr lang="ru-RU" sz="2600" dirty="0" smtClean="0">
                <a:latin typeface="+mn-lt"/>
                <a:cs typeface="Tahoma" pitchFamily="34" charset="0"/>
              </a:rPr>
              <a:t>После окончания действия спайса человек впадает в подавленное, депрессивное состояние, становится  раздражительным. Редко, когда он что-либо помнит о своих действиях после возвращения в сознание.</a:t>
            </a:r>
            <a:r>
              <a:rPr lang="ru-RU" sz="2600" dirty="0">
                <a:latin typeface="+mn-lt"/>
                <a:cs typeface="Tahoma" pitchFamily="34" charset="0"/>
              </a:rPr>
              <a:t/>
            </a:r>
            <a:br>
              <a:rPr lang="ru-RU" sz="2600" dirty="0">
                <a:latin typeface="+mn-lt"/>
                <a:cs typeface="Tahoma" pitchFamily="34" charset="0"/>
              </a:rPr>
            </a:br>
            <a:endParaRPr lang="ru-RU" sz="2600" dirty="0">
              <a:latin typeface="+mn-lt"/>
            </a:endParaRPr>
          </a:p>
        </p:txBody>
      </p:sp>
      <p:pic>
        <p:nvPicPr>
          <p:cNvPr id="13315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8888" y="4076700"/>
            <a:ext cx="3048000" cy="22860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smtClean="0">
                <a:latin typeface="Tahoma" panose="020B0604030504040204" pitchFamily="34" charset="0"/>
                <a:cs typeface="Tahoma" panose="020B0604030504040204" pitchFamily="34" charset="0"/>
              </a:rPr>
              <a:t>Последствия курения спайса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ъект 2"/>
          <p:cNvSpPr>
            <a:spLocks noGrp="1"/>
          </p:cNvSpPr>
          <p:nvPr>
            <p:ph idx="1"/>
          </p:nvPr>
        </p:nvSpPr>
        <p:spPr>
          <a:xfrm>
            <a:off x="609600" y="1052513"/>
            <a:ext cx="7924800" cy="4662487"/>
          </a:xfrm>
        </p:spPr>
        <p:txBody>
          <a:bodyPr/>
          <a:lstStyle/>
          <a:p>
            <a:r>
              <a:rPr lang="ru-RU" sz="2600" b="1" smtClean="0">
                <a:latin typeface="Tahoma" panose="020B0604030504040204" pitchFamily="34" charset="0"/>
                <a:cs typeface="Tahoma" panose="020B0604030504040204" pitchFamily="34" charset="0"/>
              </a:rPr>
              <a:t>Воздействие спайса на психику оказывается таким же, как и воздействие других наркотических веществ. </a:t>
            </a:r>
            <a:r>
              <a:rPr lang="ru-RU" sz="2800" b="1" smtClean="0"/>
              <a:t> </a:t>
            </a:r>
            <a:r>
              <a:rPr lang="ru-RU" sz="2600" b="1" smtClean="0">
                <a:latin typeface="Tahoma" panose="020B0604030504040204" pitchFamily="34" charset="0"/>
                <a:cs typeface="Tahoma" panose="020B0604030504040204" pitchFamily="34" charset="0"/>
              </a:rPr>
              <a:t>Постепенно снижаются память, интеллект, внимание</a:t>
            </a:r>
            <a:r>
              <a:rPr lang="ru-RU" sz="2800" b="1" smtClean="0"/>
              <a:t>. </a:t>
            </a:r>
            <a:r>
              <a:rPr lang="ru-RU" sz="2600" b="1" smtClean="0">
                <a:latin typeface="Tahoma" panose="020B0604030504040204" pitchFamily="34" charset="0"/>
                <a:cs typeface="Tahoma" panose="020B0604030504040204" pitchFamily="34" charset="0"/>
              </a:rPr>
              <a:t>При частом употреблении спайса появляются галлюцинации, тревога, чувство панического страха. </a:t>
            </a:r>
          </a:p>
          <a:p>
            <a:r>
              <a:rPr lang="ru-RU" sz="2600" b="1" smtClean="0">
                <a:latin typeface="Tahoma" panose="020B0604030504040204" pitchFamily="34" charset="0"/>
                <a:cs typeface="Tahoma" panose="020B0604030504040204" pitchFamily="34" charset="0"/>
              </a:rPr>
              <a:t>Довольно быстро развивается толерантность, привыкание.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4017962"/>
          </a:xfrm>
        </p:spPr>
        <p:txBody>
          <a:bodyPr/>
          <a:lstStyle/>
          <a:p>
            <a:r>
              <a:rPr lang="ru-RU" sz="2600" b="1" smtClean="0">
                <a:latin typeface="Tahoma" panose="020B0604030504040204" pitchFamily="34" charset="0"/>
                <a:cs typeface="Tahoma" panose="020B0604030504040204" pitchFamily="34" charset="0"/>
              </a:rPr>
              <a:t>Орган, на который спайс оказывает самое сильное влияние – </a:t>
            </a:r>
            <a:r>
              <a:rPr lang="ru-RU" sz="2600" b="1" u="sng" smtClean="0">
                <a:latin typeface="Tahoma" panose="020B0604030504040204" pitchFamily="34" charset="0"/>
                <a:cs typeface="Tahoma" panose="020B0604030504040204" pitchFamily="34" charset="0"/>
              </a:rPr>
              <a:t>мозг</a:t>
            </a:r>
            <a:r>
              <a:rPr lang="ru-RU" sz="2600" b="1" smtClean="0">
                <a:latin typeface="Tahoma" panose="020B0604030504040204" pitchFamily="34" charset="0"/>
                <a:cs typeface="Tahoma" panose="020B0604030504040204" pitchFamily="34" charset="0"/>
              </a:rPr>
              <a:t>. Химический яд заставляет резко сужаться капилляры, мозг перестает насыщаться кислородом в нормальном количестве. В результате </a:t>
            </a:r>
            <a:r>
              <a:rPr lang="ru-RU" sz="2600" b="1" u="sng" smtClean="0">
                <a:latin typeface="Tahoma" panose="020B0604030504040204" pitchFamily="34" charset="0"/>
                <a:cs typeface="Tahoma" panose="020B0604030504040204" pitchFamily="34" charset="0"/>
              </a:rPr>
              <a:t>клетки погибают</a:t>
            </a:r>
            <a:r>
              <a:rPr lang="ru-RU" sz="2600" b="1" smtClean="0">
                <a:latin typeface="Tahoma" panose="020B0604030504040204" pitchFamily="34" charset="0"/>
                <a:cs typeface="Tahoma" panose="020B0604030504040204" pitchFamily="34" charset="0"/>
              </a:rPr>
              <a:t>, а человек ощущает состояние легкости и беззаботности. Именно этот эффект и нравится подросткам. </a:t>
            </a:r>
            <a:endParaRPr lang="ru-RU" sz="2600" b="1" smtClean="0"/>
          </a:p>
        </p:txBody>
      </p:sp>
      <p:pic>
        <p:nvPicPr>
          <p:cNvPr id="16387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988" y="4292600"/>
            <a:ext cx="3143250" cy="20955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692150"/>
            <a:ext cx="7924800" cy="502285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ru-RU" sz="2600" b="1" dirty="0">
                <a:latin typeface="Tahoma" pitchFamily="34" charset="0"/>
                <a:cs typeface="Tahoma" pitchFamily="34" charset="0"/>
              </a:rPr>
              <a:t>Физическое здоровье курильщика находится в зоне постоянного риска. Страдают все без исключения органы тела и их функции. Но самое губительное действие </a:t>
            </a:r>
            <a:r>
              <a:rPr lang="ru-RU" sz="2600" b="1" dirty="0" smtClean="0">
                <a:latin typeface="Tahoma" pitchFamily="34" charset="0"/>
                <a:cs typeface="Tahoma" pitchFamily="34" charset="0"/>
              </a:rPr>
              <a:t>спайс оказывает </a:t>
            </a:r>
            <a:r>
              <a:rPr lang="ru-RU" sz="2600" b="1" dirty="0">
                <a:latin typeface="Tahoma" pitchFamily="34" charset="0"/>
                <a:cs typeface="Tahoma" pitchFamily="34" charset="0"/>
              </a:rPr>
              <a:t>на печень, легкие, сердечно-сосудистую </a:t>
            </a:r>
            <a:r>
              <a:rPr lang="ru-RU" sz="2600" b="1" dirty="0" smtClean="0">
                <a:latin typeface="Tahoma" pitchFamily="34" charset="0"/>
                <a:cs typeface="Tahoma" pitchFamily="34" charset="0"/>
              </a:rPr>
              <a:t>систему</a:t>
            </a:r>
            <a:r>
              <a:rPr lang="ru-RU" b="1" dirty="0" smtClean="0"/>
              <a:t>. </a:t>
            </a:r>
          </a:p>
          <a:p>
            <a:pPr>
              <a:defRPr/>
            </a:pPr>
            <a:r>
              <a:rPr lang="ru-RU" sz="2600" b="1" dirty="0">
                <a:latin typeface="Tahoma" pitchFamily="34" charset="0"/>
                <a:cs typeface="Tahoma" pitchFamily="34" charset="0"/>
              </a:rPr>
              <a:t>Репродуктивная система. У мужчин снижается эрекция, сперматозоиды теряют активность и подвижность. У женщин слабеет либидо, изменяется гормональный фон, сбивается менструальный цикл. В результате это все грозит бесплодием, болезнями репродуктивной системы.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981075"/>
            <a:ext cx="7924800" cy="47339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sz="2600" b="1" dirty="0">
                <a:latin typeface="Tahoma" pitchFamily="34" charset="0"/>
                <a:cs typeface="Tahoma" pitchFamily="34" charset="0"/>
              </a:rPr>
              <a:t>Курение спайсов, как и курение обычных </a:t>
            </a:r>
            <a:r>
              <a:rPr lang="ru-RU" sz="2600" b="1" dirty="0" smtClean="0">
                <a:latin typeface="Tahoma" pitchFamily="34" charset="0"/>
                <a:cs typeface="Tahoma" pitchFamily="34" charset="0"/>
              </a:rPr>
              <a:t>сигарет, </a:t>
            </a:r>
            <a:r>
              <a:rPr lang="ru-RU" sz="2600" b="1" dirty="0">
                <a:latin typeface="Tahoma" pitchFamily="34" charset="0"/>
                <a:cs typeface="Tahoma" pitchFamily="34" charset="0"/>
              </a:rPr>
              <a:t>вызывает раздражение дыхательных путей. Как следствие продолжительного вдыхания дыма: осиплость голоса, кашель, слезотечение. Возможно развитие хронических воспалительных заболеваний дыхательных путей: ларингиты, бронхиты, фарингиты. Не исключено возникновение злокачественных опухолей бронхов, гортани, глотки и ротовой полости</a:t>
            </a:r>
            <a:r>
              <a:rPr lang="ru-RU" b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785937"/>
          </a:xfrm>
        </p:spPr>
        <p:txBody>
          <a:bodyPr/>
          <a:lstStyle/>
          <a:p>
            <a:r>
              <a:rPr lang="ru-RU" sz="2800" b="1" smtClean="0">
                <a:latin typeface="Tahoma" panose="020B0604030504040204" pitchFamily="34" charset="0"/>
                <a:cs typeface="Tahoma" panose="020B0604030504040204" pitchFamily="34" charset="0"/>
              </a:rPr>
              <a:t>смеси для курения становятся первым шагом на пути перехода к</a:t>
            </a:r>
            <a:r>
              <a:rPr lang="en-US" sz="2800" b="1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800" b="1" smtClean="0">
                <a:latin typeface="Tahoma" panose="020B0604030504040204" pitchFamily="34" charset="0"/>
                <a:cs typeface="Tahoma" panose="020B0604030504040204" pitchFamily="34" charset="0"/>
              </a:rPr>
              <a:t>другим видам наркотиков</a:t>
            </a:r>
            <a:endParaRPr lang="ru-RU" sz="2800" b="1" smtClean="0"/>
          </a:p>
        </p:txBody>
      </p:sp>
      <p:pic>
        <p:nvPicPr>
          <p:cNvPr id="19459" name="Объект 4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988" y="2636838"/>
            <a:ext cx="3021012" cy="2952750"/>
          </a:xfrm>
        </p:spPr>
      </p:pic>
      <p:pic>
        <p:nvPicPr>
          <p:cNvPr id="19460" name="Объект 5"/>
          <p:cNvPicPr>
            <a:picLocks noGrp="1" noChangeAspect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30763" y="2636838"/>
            <a:ext cx="3048000" cy="2952750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2074862"/>
          </a:xfrm>
        </p:spPr>
        <p:txBody>
          <a:bodyPr/>
          <a:lstStyle/>
          <a:p>
            <a:r>
              <a:rPr lang="ru-RU" sz="2600" b="1" smtClean="0">
                <a:latin typeface="Tahoma" panose="020B0604030504040204" pitchFamily="34" charset="0"/>
                <a:cs typeface="Tahoma" panose="020B0604030504040204" pitchFamily="34" charset="0"/>
              </a:rPr>
              <a:t>Курительные смеси все чаще стали причиной подростковых смертей. Подростки попадают в зависимость гораздо быстрее взрослых людей</a:t>
            </a:r>
            <a:endParaRPr lang="ru-RU" sz="2600" b="1" smtClean="0"/>
          </a:p>
        </p:txBody>
      </p:sp>
      <p:pic>
        <p:nvPicPr>
          <p:cNvPr id="20483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988" y="2844800"/>
            <a:ext cx="6777037" cy="246697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Содержимое 2"/>
          <p:cNvSpPr>
            <a:spLocks noGrp="1"/>
          </p:cNvSpPr>
          <p:nvPr>
            <p:ph idx="1"/>
          </p:nvPr>
        </p:nvSpPr>
        <p:spPr>
          <a:xfrm>
            <a:off x="714375" y="1428750"/>
            <a:ext cx="8143875" cy="40719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4800" smtClean="0">
                <a:solidFill>
                  <a:srgbClr val="7030A0"/>
                </a:solidFill>
              </a:rPr>
              <a:t>  </a:t>
            </a:r>
            <a:r>
              <a:rPr lang="ru-RU" sz="4400" b="1" smtClean="0">
                <a:solidFill>
                  <a:srgbClr val="7030A0"/>
                </a:solidFill>
              </a:rPr>
              <a:t>Здоровье</a:t>
            </a:r>
            <a:r>
              <a:rPr lang="ru-RU" sz="4400" b="1" smtClean="0"/>
              <a:t> – это то, что люди больше всего стремятся сохранить и меньше всего берегут.</a:t>
            </a:r>
          </a:p>
          <a:p>
            <a:pPr lvl="4" eaLnBrk="1" hangingPunct="1">
              <a:buFontTx/>
              <a:buNone/>
            </a:pPr>
            <a:r>
              <a:rPr lang="ru-RU" b="1" smtClean="0"/>
              <a:t>		</a:t>
            </a:r>
            <a:r>
              <a:rPr lang="ru-RU" smtClean="0"/>
              <a:t>				Ж.Лабрюйер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1027113"/>
            <a:ext cx="7024687" cy="15382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/>
              <a:t>Симптомы употребления </a:t>
            </a:r>
            <a:r>
              <a:rPr lang="ru-RU" b="1" dirty="0" smtClean="0"/>
              <a:t>спайс</a:t>
            </a:r>
            <a:r>
              <a:rPr lang="ru-RU" b="1" dirty="0"/>
              <a:t>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150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600" b="1" smtClean="0">
                <a:latin typeface="Tahoma" panose="020B0604030504040204" pitchFamily="34" charset="0"/>
                <a:cs typeface="Tahoma" panose="020B0604030504040204" pitchFamily="34" charset="0"/>
              </a:rPr>
              <a:t>Расширение зрачков</a:t>
            </a:r>
          </a:p>
          <a:p>
            <a:r>
              <a:rPr lang="ru-RU" sz="2600" b="1" smtClean="0">
                <a:latin typeface="Tahoma" panose="020B0604030504040204" pitchFamily="34" charset="0"/>
                <a:cs typeface="Tahoma" panose="020B0604030504040204" pitchFamily="34" charset="0"/>
              </a:rPr>
              <a:t>Покраснение конъюнктивы</a:t>
            </a:r>
          </a:p>
          <a:p>
            <a:r>
              <a:rPr lang="ru-RU" sz="2600" b="1" smtClean="0">
                <a:latin typeface="Tahoma" panose="020B0604030504040204" pitchFamily="34" charset="0"/>
                <a:cs typeface="Tahoma" panose="020B0604030504040204" pitchFamily="34" charset="0"/>
              </a:rPr>
              <a:t>Повышенный аппетит, жажда, тяга к сладкому</a:t>
            </a:r>
          </a:p>
          <a:p>
            <a:r>
              <a:rPr lang="ru-RU" sz="2600" b="1" smtClean="0">
                <a:latin typeface="Tahoma" panose="020B0604030504040204" pitchFamily="34" charset="0"/>
                <a:cs typeface="Tahoma" panose="020B0604030504040204" pitchFamily="34" charset="0"/>
              </a:rPr>
              <a:t>Сухость во рту</a:t>
            </a:r>
          </a:p>
          <a:p>
            <a:r>
              <a:rPr lang="ru-RU" sz="2600" b="1" smtClean="0">
                <a:latin typeface="Tahoma" panose="020B0604030504040204" pitchFamily="34" charset="0"/>
                <a:cs typeface="Tahoma" panose="020B0604030504040204" pitchFamily="34" charset="0"/>
              </a:rPr>
              <a:t>Покраснение лица</a:t>
            </a:r>
          </a:p>
          <a:p>
            <a:r>
              <a:rPr lang="ru-RU" sz="2600" b="1" smtClean="0">
                <a:latin typeface="Tahoma" panose="020B0604030504040204" pitchFamily="34" charset="0"/>
                <a:cs typeface="Tahoma" panose="020B0604030504040204" pitchFamily="34" charset="0"/>
              </a:rPr>
              <a:t>Повышение артериального давления, учащение пульса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6175" y="1268413"/>
            <a:ext cx="3090863" cy="3960812"/>
          </a:xfrm>
        </p:spPr>
      </p:pic>
      <p:sp>
        <p:nvSpPr>
          <p:cNvPr id="22531" name="Текст 3"/>
          <p:cNvSpPr>
            <a:spLocks noGrp="1"/>
          </p:cNvSpPr>
          <p:nvPr>
            <p:ph type="body" sz="half" idx="2"/>
          </p:nvPr>
        </p:nvSpPr>
        <p:spPr>
          <a:xfrm>
            <a:off x="4572000" y="692150"/>
            <a:ext cx="3671888" cy="5022850"/>
          </a:xfrm>
        </p:spPr>
        <p:txBody>
          <a:bodyPr/>
          <a:lstStyle/>
          <a:p>
            <a:pPr marL="285750" indent="-285750">
              <a:buFontTx/>
              <a:buChar char="•"/>
            </a:pPr>
            <a:r>
              <a:rPr lang="ru-RU" sz="2000" b="1" smtClean="0">
                <a:latin typeface="Tahoma" panose="020B0604030504040204" pitchFamily="34" charset="0"/>
                <a:cs typeface="Tahoma" panose="020B0604030504040204" pitchFamily="34" charset="0"/>
              </a:rPr>
              <a:t>Приступы смеха, веселости, которые могут сменяться тревогой, испугом</a:t>
            </a:r>
          </a:p>
          <a:p>
            <a:pPr marL="285750" indent="-285750">
              <a:buFontTx/>
              <a:buChar char="•"/>
            </a:pPr>
            <a:r>
              <a:rPr lang="ru-RU" sz="2000" b="1" smtClean="0">
                <a:latin typeface="Tahoma" panose="020B0604030504040204" pitchFamily="34" charset="0"/>
                <a:cs typeface="Tahoma" panose="020B0604030504040204" pitchFamily="34" charset="0"/>
              </a:rPr>
              <a:t>Выраженная потребность двигаться</a:t>
            </a:r>
          </a:p>
          <a:p>
            <a:pPr marL="285750" indent="-285750">
              <a:buFontTx/>
              <a:buChar char="•"/>
            </a:pPr>
            <a:r>
              <a:rPr lang="ru-RU" sz="2000" b="1" smtClean="0">
                <a:latin typeface="Tahoma" panose="020B0604030504040204" pitchFamily="34" charset="0"/>
                <a:cs typeface="Tahoma" panose="020B0604030504040204" pitchFamily="34" charset="0"/>
              </a:rPr>
              <a:t>Ощущение «невесомости»</a:t>
            </a:r>
          </a:p>
          <a:p>
            <a:pPr marL="285750" indent="-285750">
              <a:buFontTx/>
              <a:buChar char="•"/>
            </a:pPr>
            <a:r>
              <a:rPr lang="ru-RU" sz="2000" b="1" smtClean="0">
                <a:latin typeface="Tahoma" panose="020B0604030504040204" pitchFamily="34" charset="0"/>
                <a:cs typeface="Tahoma" panose="020B0604030504040204" pitchFamily="34" charset="0"/>
              </a:rPr>
              <a:t>Болтливость</a:t>
            </a:r>
          </a:p>
          <a:p>
            <a:pPr marL="285750" indent="-285750">
              <a:buFontTx/>
              <a:buChar char="•"/>
            </a:pPr>
            <a:r>
              <a:rPr lang="ru-RU" sz="2000" b="1" smtClean="0">
                <a:latin typeface="Tahoma" panose="020B0604030504040204" pitchFamily="34" charset="0"/>
                <a:cs typeface="Tahoma" panose="020B0604030504040204" pitchFamily="34" charset="0"/>
              </a:rPr>
              <a:t>Изменение восприятия пространства, времени, звука, цвета</a:t>
            </a:r>
          </a:p>
          <a:p>
            <a:pPr marL="285750" indent="-285750">
              <a:buFontTx/>
              <a:buChar char="•"/>
            </a:pPr>
            <a:r>
              <a:rPr lang="ru-RU" sz="2000" b="1" smtClean="0">
                <a:latin typeface="Tahoma" panose="020B0604030504040204" pitchFamily="34" charset="0"/>
                <a:cs typeface="Tahoma" panose="020B0604030504040204" pitchFamily="34" charset="0"/>
              </a:rPr>
              <a:t>Наличие окурков, свернутых вручную, тяжелый травяной «запах» от одежды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609600" y="404813"/>
            <a:ext cx="7924800" cy="3887787"/>
          </a:xfrm>
        </p:spPr>
        <p:txBody>
          <a:bodyPr/>
          <a:lstStyle/>
          <a:p>
            <a:r>
              <a:rPr lang="ru-RU" sz="2600" b="1" smtClean="0">
                <a:latin typeface="Tahoma" panose="020B0604030504040204" pitchFamily="34" charset="0"/>
                <a:cs typeface="Tahoma" panose="020B0604030504040204" pitchFamily="34" charset="0"/>
              </a:rPr>
              <a:t>Человек, употребляющий спайс, нуждается в профессиональной помощи! Он должен пройти </a:t>
            </a:r>
            <a:r>
              <a:rPr lang="ru-RU" sz="2600" b="1" u="sng" smtClean="0">
                <a:latin typeface="Tahoma" panose="020B0604030504040204" pitchFamily="34" charset="0"/>
                <a:cs typeface="Tahoma" panose="020B0604030504040204" pitchFamily="34" charset="0"/>
              </a:rPr>
              <a:t>курс лечения от зависимости</a:t>
            </a:r>
            <a:r>
              <a:rPr lang="ru-RU" sz="2600" b="1" smtClean="0">
                <a:latin typeface="Tahoma" panose="020B0604030504040204" pitchFamily="34" charset="0"/>
                <a:cs typeface="Tahoma" panose="020B0604030504040204" pitchFamily="34" charset="0"/>
              </a:rPr>
              <a:t>. Даже на ранних стадиях употребления консультация у нарколога будет очень полезна. Только так можно добиться полного освобождения от зависимости</a:t>
            </a:r>
            <a:r>
              <a:rPr lang="en-US" sz="2600" b="1" smtClean="0"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ru-RU" sz="3200" b="1" smtClean="0"/>
              <a:t/>
            </a:r>
            <a:br>
              <a:rPr lang="ru-RU" sz="3200" b="1" smtClean="0"/>
            </a:br>
            <a:endParaRPr lang="ru-RU" b="1" smtClean="0"/>
          </a:p>
        </p:txBody>
      </p:sp>
      <p:pic>
        <p:nvPicPr>
          <p:cNvPr id="2355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03350" y="4365625"/>
            <a:ext cx="2881313" cy="1919288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685800" y="357188"/>
            <a:ext cx="8243888" cy="6143625"/>
          </a:xfrm>
        </p:spPr>
        <p:txBody>
          <a:bodyPr/>
          <a:lstStyle/>
          <a:p>
            <a:pPr algn="l"/>
            <a:r>
              <a:rPr lang="ru-RU" sz="2400" b="1" smtClean="0">
                <a:solidFill>
                  <a:srgbClr val="FF0000"/>
                </a:solidFill>
              </a:rPr>
              <a:t>                                        Что делать?</a:t>
            </a:r>
            <a:r>
              <a:rPr lang="ru-RU" sz="1800" b="1" smtClean="0"/>
              <a:t/>
            </a:r>
            <a:br>
              <a:rPr lang="ru-RU" sz="1800" b="1" smtClean="0"/>
            </a:b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>            Если вы обнаружили у своего ребенка или друга признаки употребления курительных смесей, внимательно наблюдайте за его физическим состоянием, настроением, времяпрепровождением и окружением. В случаях эпизодического, однократного курения «Спайса» подростка еще можно остановить, поговорив по душам, разъяснив, что «Спайс» – это наркотик такой же силы, как героин, что его употребление смертельно опасно и приводит к наркомании. Почитайте вместе с ним в Интернете статьи на тему «Смерть от Спайса», «Самоубийство под Спайсом» и др. – и вы, может быть, раскроете подростку глаза на то, что употребляя этот наркотик, он ходит по лезвию ножа.</a:t>
            </a:r>
            <a:br>
              <a:rPr lang="ru-RU" sz="1800" smtClean="0"/>
            </a:br>
            <a:r>
              <a:rPr lang="ru-RU" sz="1800" smtClean="0"/>
              <a:t>Коварство «Спайса» еще и в том, что он быстро вызывает привыкание, причем такой же силы, как героин или кокаин. В течение полугода потребления он так сильно затягивает, что самостоятельно бросить его уже невозможно. Если вы заметили, что ваш ребенок или знакомый курит «Спайс», стал агрессивным, раздражительным, у него появился специфический круг друзей – таких же любителей «побалдеть», он начал пропускать учёбу, брать без разрешения деньги – пора бить тревогу. Сами с этой бедой вы не справитесь – наркотическая зависимость очень сильная. Не стесняйтесь обращаться к подростковому наркологу, психологу, поговорите с классным руководителем. Помните, что закрыть глаза на эту беду не удастся, а ваше бездействие может обернуться страшной трагедией.</a:t>
            </a:r>
            <a:br>
              <a:rPr lang="ru-RU" sz="1800" smtClean="0"/>
            </a:br>
            <a:endParaRPr lang="ru-RU" sz="18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Россия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28596" y="150017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Содержимое 2"/>
          <p:cNvSpPr>
            <a:spLocks noGrp="1"/>
          </p:cNvSpPr>
          <p:nvPr>
            <p:ph idx="1"/>
          </p:nvPr>
        </p:nvSpPr>
        <p:spPr>
          <a:xfrm>
            <a:off x="323850" y="357188"/>
            <a:ext cx="8640763" cy="6238875"/>
          </a:xfrm>
        </p:spPr>
        <p:txBody>
          <a:bodyPr/>
          <a:lstStyle/>
          <a:p>
            <a:r>
              <a:rPr lang="ru-RU" sz="2400" smtClean="0"/>
              <a:t>губернатором запущены проекты «Развитие массового спорта на Кубани», программа «Антинарко», «Спортивные надежды Кубани», добровольное анонимное тестирование на предмет употребления наркотических средств;</a:t>
            </a:r>
          </a:p>
          <a:p>
            <a:r>
              <a:rPr lang="ru-RU" sz="2400" smtClean="0"/>
              <a:t>в крае реализуется строительство спортивных объектов;</a:t>
            </a:r>
          </a:p>
          <a:p>
            <a:r>
              <a:rPr lang="ru-RU" sz="2400" smtClean="0"/>
              <a:t>запущена программа по ремонту спортивных залов;</a:t>
            </a:r>
          </a:p>
          <a:p>
            <a:r>
              <a:rPr lang="ru-RU" sz="2400" smtClean="0"/>
              <a:t>введен 3-й час физкультуры;</a:t>
            </a:r>
          </a:p>
          <a:p>
            <a:r>
              <a:rPr lang="ru-RU" sz="2400" smtClean="0"/>
              <a:t>в нашей школе проходит систематический осмотр детей медсестрой;</a:t>
            </a:r>
          </a:p>
          <a:p>
            <a:r>
              <a:rPr lang="ru-RU" sz="2400" smtClean="0"/>
              <a:t>организована прививочная кампания;</a:t>
            </a:r>
          </a:p>
          <a:p>
            <a:r>
              <a:rPr lang="ru-RU" sz="2400" smtClean="0"/>
              <a:t>2 раза в год проходит диспансеризация учащихся;</a:t>
            </a:r>
          </a:p>
          <a:p>
            <a:r>
              <a:rPr lang="ru-RU" sz="2400" smtClean="0"/>
              <a:t>организация горячего питания для детей;</a:t>
            </a:r>
          </a:p>
          <a:p>
            <a:r>
              <a:rPr lang="ru-RU" sz="2400" smtClean="0"/>
              <a:t>в нашей школе введена утренняя зарядка;</a:t>
            </a:r>
          </a:p>
          <a:p>
            <a:r>
              <a:rPr lang="ru-RU" sz="2400" smtClean="0"/>
              <a:t>и кислородные коктейли</a:t>
            </a:r>
            <a:r>
              <a:rPr lang="ru-RU" sz="28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1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1571625"/>
          </a:xfrm>
        </p:spPr>
        <p:txBody>
          <a:bodyPr/>
          <a:lstStyle/>
          <a:p>
            <a:pPr>
              <a:buFontTx/>
              <a:buNone/>
            </a:pPr>
            <a:endParaRPr lang="ru-RU" sz="2000" smtClean="0"/>
          </a:p>
          <a:p>
            <a:r>
              <a:rPr lang="ru-RU" sz="2000" smtClean="0"/>
              <a:t>Итоги добровольного тестирования учащихся на предмет выявления употребления наркотических и психоактивных веществ в МАОУ СОШ № 2</a:t>
            </a:r>
          </a:p>
          <a:p>
            <a:pPr>
              <a:buFontTx/>
              <a:buNone/>
            </a:pPr>
            <a:r>
              <a:rPr lang="ru-RU" sz="2000" smtClean="0"/>
              <a:t> </a:t>
            </a:r>
          </a:p>
          <a:p>
            <a:endParaRPr lang="ru-RU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63" y="2428875"/>
          <a:ext cx="8143875" cy="3854450"/>
        </p:xfrm>
        <a:graphic>
          <a:graphicData uri="http://schemas.openxmlformats.org/drawingml/2006/table">
            <a:tbl>
              <a:tblPr/>
              <a:tblGrid>
                <a:gridCol w="865187"/>
                <a:gridCol w="992188"/>
                <a:gridCol w="1333500"/>
                <a:gridCol w="1670050"/>
                <a:gridCol w="1665287"/>
                <a:gridCol w="1617663"/>
              </a:tblGrid>
              <a:tr h="155410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Классы </a:t>
                      </a:r>
                    </a:p>
                  </a:txBody>
                  <a:tcPr marL="91032" marR="91032" marT="45517" marB="45517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Проведено тест-ние </a:t>
                      </a:r>
                    </a:p>
                  </a:txBody>
                  <a:tcPr marL="91032" marR="91032" marT="45517" marB="45517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Полож. результат на никотин (юноши) </a:t>
                      </a:r>
                    </a:p>
                  </a:txBody>
                  <a:tcPr marL="91032" marR="91032" marT="45517" marB="45517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Полож. результат на никотин (девушки)</a:t>
                      </a:r>
                    </a:p>
                  </a:txBody>
                  <a:tcPr marL="91032" marR="91032" marT="45517" marB="45517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 положительных результатов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76678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8-11</a:t>
                      </a:r>
                    </a:p>
                  </a:txBody>
                  <a:tcPr marL="91032" marR="91032" marT="45517" marB="45517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</a:p>
                  </a:txBody>
                  <a:tcPr marL="91032" marR="91032" marT="45517" marB="45517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</a:t>
                      </a:r>
                    </a:p>
                  </a:txBody>
                  <a:tcPr marL="91032" marR="91032" marT="45517" marB="45517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</a:t>
                      </a:r>
                    </a:p>
                  </a:txBody>
                  <a:tcPr marL="91032" marR="91032" marT="45517" marB="45517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76678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9-11</a:t>
                      </a:r>
                    </a:p>
                  </a:txBody>
                  <a:tcPr marL="91032" marR="91032" marT="45517" marB="45517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</a:p>
                  </a:txBody>
                  <a:tcPr marL="91032" marR="91032" marT="45517" marB="45517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91032" marR="91032" marT="45517" marB="45517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1032" marR="91032" marT="45517" marB="45517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76678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9-11</a:t>
                      </a:r>
                    </a:p>
                  </a:txBody>
                  <a:tcPr marL="91032" marR="91032" marT="45517" marB="45517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</a:p>
                  </a:txBody>
                  <a:tcPr marL="91032" marR="91032" marT="45517" marB="45517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1032" marR="91032" marT="45517" marB="45517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1032" marR="91032" marT="45517" marB="45517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00113" y="4365625"/>
            <a:ext cx="3600450" cy="17272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Спайс </a:t>
            </a:r>
            <a:b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(от англ. «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spice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– специя, пряность)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71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93" r="13193"/>
          <a:stretch>
            <a:fillRect/>
          </a:stretch>
        </p:blipFill>
        <p:spPr>
          <a:xfrm>
            <a:off x="1004888" y="693738"/>
            <a:ext cx="3359150" cy="3527425"/>
          </a:xfrm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572000" y="692150"/>
            <a:ext cx="3671888" cy="55451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600" b="1" dirty="0" smtClean="0"/>
              <a:t>Это </a:t>
            </a:r>
            <a:r>
              <a:rPr lang="ru-RU" sz="2600" b="1" dirty="0"/>
              <a:t>один из брендов синтетических курительных смесей, поставляемых в продажу в виде травы, с нанесенным химическим веществом</a:t>
            </a:r>
            <a:r>
              <a:rPr lang="ru-RU" sz="2400" b="1" dirty="0"/>
              <a:t>. </a:t>
            </a:r>
            <a:r>
              <a:rPr lang="ru-RU" sz="2600" b="1" dirty="0">
                <a:latin typeface="+mj-lt"/>
                <a:cs typeface="Tahoma" pitchFamily="34" charset="0"/>
              </a:rPr>
              <a:t>Обладает психоактивным действием, </a:t>
            </a:r>
            <a:r>
              <a:rPr lang="ru-RU" sz="2600" b="1" dirty="0" smtClean="0">
                <a:latin typeface="+mj-lt"/>
                <a:cs typeface="Tahoma" pitchFamily="34" charset="0"/>
              </a:rPr>
              <a:t>имитирующим </a:t>
            </a:r>
            <a:r>
              <a:rPr lang="ru-RU" sz="2600" b="1" dirty="0">
                <a:latin typeface="+mj-lt"/>
                <a:cs typeface="Tahoma" pitchFamily="34" charset="0"/>
              </a:rPr>
              <a:t>действие </a:t>
            </a:r>
            <a:r>
              <a:rPr lang="ru-RU" sz="2600" b="1" dirty="0" smtClean="0">
                <a:latin typeface="+mj-lt"/>
                <a:cs typeface="Tahoma" pitchFamily="34" charset="0"/>
              </a:rPr>
              <a:t>марихуаны</a:t>
            </a:r>
            <a:r>
              <a:rPr lang="en-US" sz="2600" b="1" dirty="0">
                <a:latin typeface="+mj-lt"/>
                <a:cs typeface="Tahoma" pitchFamily="34" charset="0"/>
              </a:rPr>
              <a:t>.</a:t>
            </a:r>
            <a:endParaRPr lang="ru-RU" sz="26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981075"/>
            <a:ext cx="7924800" cy="4733925"/>
          </a:xfrm>
        </p:spPr>
        <p:txBody>
          <a:bodyPr>
            <a:normAutofit/>
          </a:bodyPr>
          <a:lstStyle/>
          <a:p>
            <a:pPr marL="45720" indent="0" algn="ctr">
              <a:buFontTx/>
              <a:buNone/>
              <a:defRPr/>
            </a:pPr>
            <a:r>
              <a:rPr lang="ru-RU" sz="2800" dirty="0">
                <a:latin typeface="+mj-lt"/>
                <a:cs typeface="Simplified Arabic Fixed" pitchFamily="49" charset="-78"/>
              </a:rPr>
              <a:t>Как правило, </a:t>
            </a:r>
            <a:r>
              <a:rPr lang="ru-RU" sz="2800" dirty="0" smtClean="0">
                <a:latin typeface="+mj-lt"/>
                <a:cs typeface="Simplified Arabic Fixed" pitchFamily="49" charset="-78"/>
              </a:rPr>
              <a:t>дл</a:t>
            </a:r>
            <a:r>
              <a:rPr lang="ru-RU" sz="2800" dirty="0">
                <a:latin typeface="+mj-lt"/>
                <a:cs typeface="Simplified Arabic Fixed" pitchFamily="49" charset="-78"/>
              </a:rPr>
              <a:t>я</a:t>
            </a:r>
            <a:r>
              <a:rPr lang="ru-RU" sz="2800" dirty="0" smtClean="0">
                <a:latin typeface="+mj-lt"/>
                <a:cs typeface="Simplified Arabic Fixed" pitchFamily="49" charset="-78"/>
              </a:rPr>
              <a:t> </a:t>
            </a:r>
            <a:r>
              <a:rPr lang="ru-RU" sz="2800" dirty="0">
                <a:latin typeface="+mj-lt"/>
                <a:cs typeface="Simplified Arabic Fixed" pitchFamily="49" charset="-78"/>
              </a:rPr>
              <a:t>производства </a:t>
            </a:r>
            <a:r>
              <a:rPr lang="ru-RU" sz="2800" dirty="0" smtClean="0">
                <a:latin typeface="+mj-lt"/>
                <a:cs typeface="Simplified Arabic Fixed" pitchFamily="49" charset="-78"/>
              </a:rPr>
              <a:t>курительных смесей используются </a:t>
            </a:r>
            <a:r>
              <a:rPr lang="ru-RU" sz="2800" dirty="0">
                <a:latin typeface="+mj-lt"/>
                <a:cs typeface="Simplified Arabic Fixed" pitchFamily="49" charset="-78"/>
              </a:rPr>
              <a:t>листья, семена, корни, стебли или цветы различных растений. В дальнейшем для приданий психотропного эффекта натуральное </a:t>
            </a:r>
            <a:r>
              <a:rPr lang="ru-RU" sz="2800" dirty="0" smtClean="0">
                <a:latin typeface="+mj-lt"/>
                <a:cs typeface="Simplified Arabic Fixed" pitchFamily="49" charset="-78"/>
              </a:rPr>
              <a:t>сырье подвергается </a:t>
            </a:r>
            <a:r>
              <a:rPr lang="ru-RU" sz="2800" dirty="0">
                <a:latin typeface="+mj-lt"/>
                <a:cs typeface="Simplified Arabic Fixed" pitchFamily="49" charset="-78"/>
              </a:rPr>
              <a:t>химической </a:t>
            </a:r>
            <a:r>
              <a:rPr lang="ru-RU" sz="2800" dirty="0" smtClean="0">
                <a:latin typeface="+mj-lt"/>
                <a:cs typeface="Simplified Arabic Fixed" pitchFamily="49" charset="-78"/>
              </a:rPr>
              <a:t>обработке.</a:t>
            </a:r>
            <a:endParaRPr lang="en-US" sz="2800" dirty="0" smtClean="0">
              <a:latin typeface="+mj-lt"/>
              <a:cs typeface="Simplified Arabic Fixed" pitchFamily="49" charset="-78"/>
            </a:endParaRPr>
          </a:p>
          <a:p>
            <a:pPr marL="45720" indent="0" algn="ctr">
              <a:buFontTx/>
              <a:buNone/>
              <a:defRPr/>
            </a:pPr>
            <a:r>
              <a:rPr lang="ru-RU" sz="2800" dirty="0" smtClean="0">
                <a:latin typeface="+mj-lt"/>
                <a:cs typeface="Simplified Arabic Fixed" pitchFamily="49" charset="-78"/>
              </a:rPr>
              <a:t>Основным </a:t>
            </a:r>
            <a:r>
              <a:rPr lang="ru-RU" sz="2800" dirty="0">
                <a:latin typeface="+mj-lt"/>
                <a:cs typeface="Simplified Arabic Fixed" pitchFamily="49" charset="-78"/>
              </a:rPr>
              <a:t>действующим веществом обычно является соединение </a:t>
            </a:r>
            <a:r>
              <a:rPr lang="ru-RU" sz="2800" u="sng" dirty="0">
                <a:latin typeface="+mj-lt"/>
                <a:cs typeface="Simplified Arabic Fixed" pitchFamily="49" charset="-78"/>
              </a:rPr>
              <a:t>JWH-018</a:t>
            </a:r>
            <a:r>
              <a:rPr lang="ru-RU" sz="2800" dirty="0">
                <a:latin typeface="+mj-lt"/>
                <a:cs typeface="Simplified Arabic Fixed" pitchFamily="49" charset="-78"/>
              </a:rPr>
              <a:t> и его химические </a:t>
            </a:r>
            <a:r>
              <a:rPr lang="ru-RU" sz="2800" dirty="0" smtClean="0">
                <a:latin typeface="+mj-lt"/>
                <a:cs typeface="Simplified Arabic Fixed" pitchFamily="49" charset="-78"/>
              </a:rPr>
              <a:t>аналоги.</a:t>
            </a:r>
            <a:r>
              <a:rPr lang="ru-RU" sz="2800" dirty="0">
                <a:latin typeface="+mj-lt"/>
                <a:cs typeface="Simplified Arabic Fixed" pitchFamily="49" charset="-78"/>
              </a:rPr>
              <a:t> </a:t>
            </a:r>
            <a:r>
              <a:rPr lang="ru-RU" sz="2800" dirty="0" smtClean="0">
                <a:latin typeface="+mj-lt"/>
                <a:cs typeface="Simplified Arabic Fixed" pitchFamily="49" charset="-78"/>
              </a:rPr>
              <a:t>Попросту </a:t>
            </a:r>
            <a:r>
              <a:rPr lang="ru-RU" sz="2800" dirty="0">
                <a:latin typeface="+mj-lt"/>
                <a:cs typeface="Simplified Arabic Fixed" pitchFamily="49" charset="-78"/>
              </a:rPr>
              <a:t>– </a:t>
            </a:r>
            <a:r>
              <a:rPr lang="ru-RU" sz="2800" u="sng" dirty="0">
                <a:latin typeface="+mj-lt"/>
                <a:cs typeface="Simplified Arabic Fixed" pitchFamily="49" charset="-78"/>
              </a:rPr>
              <a:t>синтетическая марихуана</a:t>
            </a:r>
            <a:r>
              <a:rPr lang="ru-RU" sz="2800" dirty="0">
                <a:latin typeface="+mj-lt"/>
                <a:cs typeface="Simplified Arabic Fixed" pitchFamily="49" charset="-78"/>
              </a:rPr>
              <a:t>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ъект 2"/>
          <p:cNvSpPr>
            <a:spLocks noGrp="1"/>
          </p:cNvSpPr>
          <p:nvPr>
            <p:ph idx="1"/>
          </p:nvPr>
        </p:nvSpPr>
        <p:spPr>
          <a:xfrm>
            <a:off x="609600" y="981075"/>
            <a:ext cx="7924800" cy="4733925"/>
          </a:xfrm>
        </p:spPr>
        <p:txBody>
          <a:bodyPr/>
          <a:lstStyle/>
          <a:p>
            <a:r>
              <a:rPr lang="ru-RU" sz="2800" smtClean="0"/>
              <a:t>Важно заметить, что химический состав и действие марихуаны существенно отличается от синтетических заменителей, включая смесь «Spice».</a:t>
            </a:r>
          </a:p>
          <a:p>
            <a:endParaRPr lang="ru-RU" sz="2800" smtClean="0"/>
          </a:p>
          <a:p>
            <a:r>
              <a:rPr lang="ru-RU" sz="2800" smtClean="0"/>
              <a:t>Синтетический каннабиноид «JWH-018» в 5 раз сильнее натурального аналога и в два раза быстрее вызывает зависимость у человека. Его влияние на организм человека на данный момент изучено недостаточно.</a:t>
            </a:r>
          </a:p>
          <a:p>
            <a:endParaRPr lang="ru-RU" sz="280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Объект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1913" y="1700213"/>
            <a:ext cx="2819400" cy="304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0" y="981075"/>
            <a:ext cx="3600450" cy="525621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sz="2800" b="1" dirty="0" smtClean="0"/>
              <a:t>Существуют разные способы </a:t>
            </a:r>
            <a:r>
              <a:rPr lang="ru-RU" sz="2800" b="1" dirty="0"/>
              <a:t>приема </a:t>
            </a:r>
            <a:r>
              <a:rPr lang="ru-RU" sz="2800" b="1" dirty="0" smtClean="0"/>
              <a:t>спайса </a:t>
            </a:r>
            <a:r>
              <a:rPr lang="ru-RU" sz="2800" b="1" dirty="0"/>
              <a:t>в организм. Все они связаны с вдыханием дыма, начиная от простой сигареты (самокрутки) и заканчивая сжиганием курительных смесей в </a:t>
            </a:r>
            <a:r>
              <a:rPr lang="ru-RU" sz="2800" b="1" dirty="0" smtClean="0"/>
              <a:t>ароматических лампах.</a:t>
            </a:r>
            <a:endParaRPr lang="ru-RU" sz="2600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олубой с кадратиками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голубой с кадратиками</Template>
  <TotalTime>1381</TotalTime>
  <Words>698</Words>
  <Application>Microsoft Office PowerPoint</Application>
  <PresentationFormat>Экран (4:3)</PresentationFormat>
  <Paragraphs>88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Calibri</vt:lpstr>
      <vt:lpstr>Arial</vt:lpstr>
      <vt:lpstr>Times New Roman</vt:lpstr>
      <vt:lpstr>Tahoma</vt:lpstr>
      <vt:lpstr>Simplified Arabic Fixed</vt:lpstr>
      <vt:lpstr>голубой с кадратиками</vt:lpstr>
      <vt:lpstr>Презентация PowerPoint</vt:lpstr>
      <vt:lpstr>Презентация PowerPoint</vt:lpstr>
      <vt:lpstr>Россия</vt:lpstr>
      <vt:lpstr>Презентация PowerPoint</vt:lpstr>
      <vt:lpstr>Презентация PowerPoint</vt:lpstr>
      <vt:lpstr>Спайс  (от англ. «spice» – специя, пряность)</vt:lpstr>
      <vt:lpstr>Презентация PowerPoint</vt:lpstr>
      <vt:lpstr>Презентация PowerPoint</vt:lpstr>
      <vt:lpstr>Презентация PowerPoint</vt:lpstr>
      <vt:lpstr>Что происходит с курильщиком спайса?</vt:lpstr>
      <vt:lpstr>Презентация PowerPoint</vt:lpstr>
      <vt:lpstr>После окончания действия спайса человек впадает в подавленное, депрессивное состояние, становится  раздражительным. Редко, когда он что-либо помнит о своих действиях после возвращения в сознание. </vt:lpstr>
      <vt:lpstr>Последствия курения спайса</vt:lpstr>
      <vt:lpstr>Презентация PowerPoint</vt:lpstr>
      <vt:lpstr>Орган, на который спайс оказывает самое сильное влияние – мозг. Химический яд заставляет резко сужаться капилляры, мозг перестает насыщаться кислородом в нормальном количестве. В результате клетки погибают, а человек ощущает состояние легкости и беззаботности. Именно этот эффект и нравится подросткам. </vt:lpstr>
      <vt:lpstr>Презентация PowerPoint</vt:lpstr>
      <vt:lpstr>Презентация PowerPoint</vt:lpstr>
      <vt:lpstr>смеси для курения становятся первым шагом на пути перехода к другим видам наркотиков</vt:lpstr>
      <vt:lpstr>Курительные смеси все чаще стали причиной подростковых смертей. Подростки попадают в зависимость гораздо быстрее взрослых людей</vt:lpstr>
      <vt:lpstr>Симптомы употребления спайса </vt:lpstr>
      <vt:lpstr>Презентация PowerPoint</vt:lpstr>
      <vt:lpstr>Человек, употребляющий спайс, нуждается в профессиональной помощи! Он должен пройти курс лечения от зависимости. Даже на ранних стадиях употребления консультация у нарколога будет очень полезна. Только так можно добиться полного освобождения от зависимости. </vt:lpstr>
      <vt:lpstr>                                        Что делать?              Если вы обнаружили у своего ребенка или друга признаки употребления курительных смесей, внимательно наблюдайте за его физическим состоянием, настроением, времяпрепровождением и окружением. В случаях эпизодического, однократного курения «Спайса» подростка еще можно остановить, поговорив по душам, разъяснив, что «Спайс» – это наркотик такой же силы, как героин, что его употребление смертельно опасно и приводит к наркомании. Почитайте вместе с ним в Интернете статьи на тему «Смерть от Спайса», «Самоубийство под Спайсом» и др. – и вы, может быть, раскроете подростку глаза на то, что употребляя этот наркотик, он ходит по лезвию ножа. Коварство «Спайса» еще и в том, что он быстро вызывает привыкание, причем такой же силы, как героин или кокаин. В течение полугода потребления он так сильно затягивает, что самостоятельно бросить его уже невозможно. Если вы заметили, что ваш ребенок или знакомый курит «Спайс», стал агрессивным, раздражительным, у него появился специфический круг друзей – таких же любителей «побалдеть», он начал пропускать учёбу, брать без разрешения деньги – пора бить тревогу. Сами с этой бедой вы не справитесь – наркотическая зависимость очень сильная. Не стесняйтесь обращаться к подростковому наркологу, психологу, поговорите с классным руководителем. Помните, что закрыть глаза на эту беду не удастся, а ваше бездействие может обернуться страшной трагедией.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Кожевникова</dc:creator>
  <cp:lastModifiedBy>Чайка Алексей Дмитриевич</cp:lastModifiedBy>
  <cp:revision>105</cp:revision>
  <dcterms:created xsi:type="dcterms:W3CDTF">2013-01-21T01:15:17Z</dcterms:created>
  <dcterms:modified xsi:type="dcterms:W3CDTF">2015-10-06T13:53:59Z</dcterms:modified>
</cp:coreProperties>
</file>